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3" d="100"/>
          <a:sy n="83" d="100"/>
        </p:scale>
        <p:origin x="145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5D505-4841-46A1-A272-44B4DD6A33FC}" type="doc">
      <dgm:prSet loTypeId="urn:microsoft.com/office/officeart/2005/8/layout/chevron2" loCatId="list" qsTypeId="urn:microsoft.com/office/officeart/2005/8/quickstyle/simple5" qsCatId="simple" csTypeId="urn:microsoft.com/office/officeart/2005/8/colors/colorful2" csCatId="colorful" phldr="1"/>
      <dgm:spPr/>
      <dgm:t>
        <a:bodyPr/>
        <a:lstStyle/>
        <a:p>
          <a:endParaRPr lang="en-US"/>
        </a:p>
      </dgm:t>
    </dgm:pt>
    <dgm:pt modelId="{6FC275EB-1AD0-4A14-9E44-4C2437F3A949}">
      <dgm:prSet/>
      <dgm:spPr/>
      <dgm:t>
        <a:bodyPr/>
        <a:lstStyle/>
        <a:p>
          <a:r>
            <a:rPr lang="en-US" b="1" dirty="0" smtClean="0"/>
            <a:t>WP3</a:t>
          </a:r>
          <a:endParaRPr lang="en-US" b="1" dirty="0"/>
        </a:p>
      </dgm:t>
    </dgm:pt>
    <dgm:pt modelId="{3FFCDE13-1326-4CC1-ACDD-3046AEFFC7CC}" type="parTrans" cxnId="{61944FAE-9EFC-4DA6-8E2E-3F24E1F0AD75}">
      <dgm:prSet/>
      <dgm:spPr/>
      <dgm:t>
        <a:bodyPr/>
        <a:lstStyle/>
        <a:p>
          <a:endParaRPr lang="en-US"/>
        </a:p>
      </dgm:t>
    </dgm:pt>
    <dgm:pt modelId="{E61A7859-AA05-474C-8190-9C8206C57EB3}" type="sibTrans" cxnId="{61944FAE-9EFC-4DA6-8E2E-3F24E1F0AD75}">
      <dgm:prSet/>
      <dgm:spPr/>
      <dgm:t>
        <a:bodyPr/>
        <a:lstStyle/>
        <a:p>
          <a:endParaRPr lang="en-US"/>
        </a:p>
      </dgm:t>
    </dgm:pt>
    <dgm:pt modelId="{47FE338C-606F-48E8-A6D1-BF3774CC88CB}">
      <dgm:prSet/>
      <dgm:spPr/>
      <dgm:t>
        <a:bodyPr/>
        <a:lstStyle/>
        <a:p>
          <a:r>
            <a:rPr lang="en-US" b="1" dirty="0" smtClean="0"/>
            <a:t>WP4</a:t>
          </a:r>
          <a:endParaRPr lang="en-US" b="1" dirty="0"/>
        </a:p>
      </dgm:t>
    </dgm:pt>
    <dgm:pt modelId="{10141FCC-CE84-4A28-BFD0-5216DA516A0F}" type="parTrans" cxnId="{9C19DDD4-BADC-4BA8-AD6A-85775D906ED3}">
      <dgm:prSet/>
      <dgm:spPr/>
      <dgm:t>
        <a:bodyPr/>
        <a:lstStyle/>
        <a:p>
          <a:endParaRPr lang="en-US"/>
        </a:p>
      </dgm:t>
    </dgm:pt>
    <dgm:pt modelId="{7C787005-4687-4234-AF06-FA9276E0CFC6}" type="sibTrans" cxnId="{9C19DDD4-BADC-4BA8-AD6A-85775D906ED3}">
      <dgm:prSet/>
      <dgm:spPr/>
      <dgm:t>
        <a:bodyPr/>
        <a:lstStyle/>
        <a:p>
          <a:endParaRPr lang="en-US"/>
        </a:p>
      </dgm:t>
    </dgm:pt>
    <dgm:pt modelId="{42919926-98D6-4755-B9B5-CAF2D747F673}">
      <dgm:prSet/>
      <dgm:spPr/>
      <dgm:t>
        <a:bodyPr/>
        <a:lstStyle/>
        <a:p>
          <a:r>
            <a:rPr lang="en-US" b="1" dirty="0" smtClean="0"/>
            <a:t>WP5</a:t>
          </a:r>
          <a:endParaRPr lang="en-US" b="1" dirty="0"/>
        </a:p>
      </dgm:t>
    </dgm:pt>
    <dgm:pt modelId="{30702E9E-0CA0-495C-BA56-4CC5A9ABF82A}" type="parTrans" cxnId="{AB150D2C-2B7A-4F3C-A819-0D84769F89A2}">
      <dgm:prSet/>
      <dgm:spPr/>
      <dgm:t>
        <a:bodyPr/>
        <a:lstStyle/>
        <a:p>
          <a:endParaRPr lang="en-US"/>
        </a:p>
      </dgm:t>
    </dgm:pt>
    <dgm:pt modelId="{8C687BD6-593C-4687-845F-0A30CFCAB4C6}" type="sibTrans" cxnId="{AB150D2C-2B7A-4F3C-A819-0D84769F89A2}">
      <dgm:prSet/>
      <dgm:spPr/>
      <dgm:t>
        <a:bodyPr/>
        <a:lstStyle/>
        <a:p>
          <a:endParaRPr lang="en-US"/>
        </a:p>
      </dgm:t>
    </dgm:pt>
    <dgm:pt modelId="{2D586275-C085-48E1-A9C5-3330002AE6EC}">
      <dgm:prSet/>
      <dgm:spPr/>
      <dgm:t>
        <a:bodyPr/>
        <a:lstStyle/>
        <a:p>
          <a:r>
            <a:rPr lang="en-GB" b="1" dirty="0" smtClean="0">
              <a:latin typeface="Times New Roman" pitchFamily="18" charset="0"/>
              <a:cs typeface="Times New Roman" pitchFamily="18" charset="0"/>
            </a:rPr>
            <a:t>WP2</a:t>
          </a:r>
          <a:endParaRPr lang="en-US" dirty="0"/>
        </a:p>
      </dgm:t>
    </dgm:pt>
    <dgm:pt modelId="{7F90D03D-093D-414D-B3C3-33D580E41181}" type="parTrans" cxnId="{CFBEE536-0634-464E-B610-70B4F982A1BF}">
      <dgm:prSet/>
      <dgm:spPr/>
      <dgm:t>
        <a:bodyPr/>
        <a:lstStyle/>
        <a:p>
          <a:endParaRPr lang="en-US"/>
        </a:p>
      </dgm:t>
    </dgm:pt>
    <dgm:pt modelId="{E8833698-D539-400D-928D-D13811C4CE85}" type="sibTrans" cxnId="{CFBEE536-0634-464E-B610-70B4F982A1BF}">
      <dgm:prSet/>
      <dgm:spPr/>
      <dgm:t>
        <a:bodyPr/>
        <a:lstStyle/>
        <a:p>
          <a:endParaRPr lang="en-US"/>
        </a:p>
      </dgm:t>
    </dgm:pt>
    <dgm:pt modelId="{FCC7F877-6EC6-454C-A710-B84C5B35394C}">
      <dgm:prSet/>
      <dgm:spPr/>
      <dgm:t>
        <a:bodyPr/>
        <a:lstStyle/>
        <a:p>
          <a:r>
            <a:rPr lang="en-GB" b="1" dirty="0" smtClean="0">
              <a:latin typeface="Times New Roman" pitchFamily="18" charset="0"/>
              <a:cs typeface="Times New Roman" pitchFamily="18" charset="0"/>
            </a:rPr>
            <a:t>DEVELOPMENT</a:t>
          </a:r>
          <a:endParaRPr lang="en-US" dirty="0"/>
        </a:p>
      </dgm:t>
    </dgm:pt>
    <dgm:pt modelId="{BC4FACDD-8DA8-495A-8939-8B4A39D0192C}" type="parTrans" cxnId="{E1617E0D-BF17-4792-8E6D-AA292250D6CE}">
      <dgm:prSet/>
      <dgm:spPr/>
      <dgm:t>
        <a:bodyPr/>
        <a:lstStyle/>
        <a:p>
          <a:endParaRPr lang="en-US"/>
        </a:p>
      </dgm:t>
    </dgm:pt>
    <dgm:pt modelId="{576BC638-CAE8-4627-8841-3D31FC2E5EEC}" type="sibTrans" cxnId="{E1617E0D-BF17-4792-8E6D-AA292250D6CE}">
      <dgm:prSet/>
      <dgm:spPr/>
      <dgm:t>
        <a:bodyPr/>
        <a:lstStyle/>
        <a:p>
          <a:endParaRPr lang="en-US"/>
        </a:p>
      </dgm:t>
    </dgm:pt>
    <dgm:pt modelId="{0387BB08-1078-4E85-8F07-B8CE008CD611}">
      <dgm:prSet/>
      <dgm:spPr/>
      <dgm:t>
        <a:bodyPr/>
        <a:lstStyle/>
        <a:p>
          <a:r>
            <a:rPr lang="en-GB" b="1" dirty="0" smtClean="0">
              <a:latin typeface="Times New Roman" pitchFamily="18" charset="0"/>
              <a:cs typeface="Times New Roman" pitchFamily="18" charset="0"/>
            </a:rPr>
            <a:t>DEVELOPMENT</a:t>
          </a:r>
          <a:endParaRPr lang="en-US" dirty="0"/>
        </a:p>
      </dgm:t>
    </dgm:pt>
    <dgm:pt modelId="{2E3E5B89-DE2B-4C4A-9FE1-831CBAA19F3C}" type="parTrans" cxnId="{41D8F62F-E955-424A-B753-0C8E4354AA54}">
      <dgm:prSet/>
      <dgm:spPr/>
      <dgm:t>
        <a:bodyPr/>
        <a:lstStyle/>
        <a:p>
          <a:endParaRPr lang="en-US"/>
        </a:p>
      </dgm:t>
    </dgm:pt>
    <dgm:pt modelId="{9183F2E7-EB3B-4770-AD52-7FB19DEC4617}" type="sibTrans" cxnId="{41D8F62F-E955-424A-B753-0C8E4354AA54}">
      <dgm:prSet/>
      <dgm:spPr/>
      <dgm:t>
        <a:bodyPr/>
        <a:lstStyle/>
        <a:p>
          <a:endParaRPr lang="en-US"/>
        </a:p>
      </dgm:t>
    </dgm:pt>
    <dgm:pt modelId="{FB7D622E-3123-4684-A69C-37B5DB9F20C1}">
      <dgm:prSet/>
      <dgm:spPr/>
      <dgm:t>
        <a:bodyPr/>
        <a:lstStyle/>
        <a:p>
          <a:r>
            <a:rPr lang="en-GB" b="1" dirty="0" smtClean="0">
              <a:latin typeface="Times New Roman" pitchFamily="18" charset="0"/>
              <a:cs typeface="Times New Roman" pitchFamily="18" charset="0"/>
            </a:rPr>
            <a:t>DEVELOPMENT</a:t>
          </a:r>
          <a:endParaRPr lang="en-US" dirty="0"/>
        </a:p>
      </dgm:t>
    </dgm:pt>
    <dgm:pt modelId="{3905C5E9-98E3-4886-9755-0B31D5497047}" type="parTrans" cxnId="{D49FE46F-16DB-4C48-90F5-87700A9C016A}">
      <dgm:prSet/>
      <dgm:spPr/>
      <dgm:t>
        <a:bodyPr/>
        <a:lstStyle/>
        <a:p>
          <a:endParaRPr lang="en-US"/>
        </a:p>
      </dgm:t>
    </dgm:pt>
    <dgm:pt modelId="{DE93EBBE-E51D-471C-906F-D6F2743EE803}" type="sibTrans" cxnId="{D49FE46F-16DB-4C48-90F5-87700A9C016A}">
      <dgm:prSet/>
      <dgm:spPr/>
      <dgm:t>
        <a:bodyPr/>
        <a:lstStyle/>
        <a:p>
          <a:endParaRPr lang="en-US"/>
        </a:p>
      </dgm:t>
    </dgm:pt>
    <dgm:pt modelId="{A6884146-0512-4451-8EC5-9FFDD3AC362D}">
      <dgm:prSet/>
      <dgm:spPr/>
      <dgm:t>
        <a:bodyPr/>
        <a:lstStyle/>
        <a:p>
          <a:r>
            <a:rPr lang="en-GB" b="1" dirty="0" smtClean="0">
              <a:latin typeface="Times New Roman" pitchFamily="18" charset="0"/>
              <a:cs typeface="Times New Roman" pitchFamily="18" charset="0"/>
            </a:rPr>
            <a:t>QUALITY PLAN</a:t>
          </a:r>
          <a:endParaRPr lang="en-US" dirty="0"/>
        </a:p>
      </dgm:t>
    </dgm:pt>
    <dgm:pt modelId="{8B5A7166-AF0B-4473-B21A-F7EA118F365E}" type="parTrans" cxnId="{8AC91EF4-3D8B-4290-A5CA-146C8CD9192B}">
      <dgm:prSet/>
      <dgm:spPr/>
      <dgm:t>
        <a:bodyPr/>
        <a:lstStyle/>
        <a:p>
          <a:endParaRPr lang="en-US"/>
        </a:p>
      </dgm:t>
    </dgm:pt>
    <dgm:pt modelId="{63B88025-9916-4453-B66F-4BE2C18E6A5A}" type="sibTrans" cxnId="{8AC91EF4-3D8B-4290-A5CA-146C8CD9192B}">
      <dgm:prSet/>
      <dgm:spPr/>
      <dgm:t>
        <a:bodyPr/>
        <a:lstStyle/>
        <a:p>
          <a:endParaRPr lang="en-US"/>
        </a:p>
      </dgm:t>
    </dgm:pt>
    <dgm:pt modelId="{A237F653-5922-4DDD-98C9-709F36CE732C}">
      <dgm:prSet/>
      <dgm:spPr/>
      <dgm:t>
        <a:bodyPr/>
        <a:lstStyle/>
        <a:p>
          <a:r>
            <a:rPr lang="en-US" b="1" dirty="0" smtClean="0"/>
            <a:t>WP6</a:t>
          </a:r>
          <a:endParaRPr lang="en-US" b="1" dirty="0"/>
        </a:p>
      </dgm:t>
    </dgm:pt>
    <dgm:pt modelId="{5FF7D157-3981-484D-9435-282EB0B6A5BB}" type="parTrans" cxnId="{AD7F3AD1-E228-4408-9BAA-94C36782C421}">
      <dgm:prSet/>
      <dgm:spPr/>
      <dgm:t>
        <a:bodyPr/>
        <a:lstStyle/>
        <a:p>
          <a:endParaRPr lang="en-US"/>
        </a:p>
      </dgm:t>
    </dgm:pt>
    <dgm:pt modelId="{A5FB7CC5-AD36-4E0B-9061-84024D63D29E}" type="sibTrans" cxnId="{AD7F3AD1-E228-4408-9BAA-94C36782C421}">
      <dgm:prSet/>
      <dgm:spPr/>
      <dgm:t>
        <a:bodyPr/>
        <a:lstStyle/>
        <a:p>
          <a:endParaRPr lang="en-US"/>
        </a:p>
      </dgm:t>
    </dgm:pt>
    <dgm:pt modelId="{1EEB7228-8B3E-4773-B56A-D3B6E6E2BC49}">
      <dgm:prSet/>
      <dgm:spPr/>
      <dgm:t>
        <a:bodyPr/>
        <a:lstStyle/>
        <a:p>
          <a:r>
            <a:rPr lang="en-US" b="1" dirty="0" smtClean="0"/>
            <a:t>WP7</a:t>
          </a:r>
          <a:endParaRPr lang="en-US" b="1" dirty="0"/>
        </a:p>
      </dgm:t>
    </dgm:pt>
    <dgm:pt modelId="{65E09F1B-941B-4043-934A-BF650A74B85E}" type="parTrans" cxnId="{5AE2BB22-0BB0-4618-9987-959C68C72481}">
      <dgm:prSet/>
      <dgm:spPr/>
      <dgm:t>
        <a:bodyPr/>
        <a:lstStyle/>
        <a:p>
          <a:endParaRPr lang="en-US"/>
        </a:p>
      </dgm:t>
    </dgm:pt>
    <dgm:pt modelId="{DCAE71AF-1181-40D4-832E-A328197E67E2}" type="sibTrans" cxnId="{5AE2BB22-0BB0-4618-9987-959C68C72481}">
      <dgm:prSet/>
      <dgm:spPr/>
      <dgm:t>
        <a:bodyPr/>
        <a:lstStyle/>
        <a:p>
          <a:endParaRPr lang="en-US"/>
        </a:p>
      </dgm:t>
    </dgm:pt>
    <dgm:pt modelId="{7592F710-AE84-4E5B-8536-BCD96C6F2783}">
      <dgm:prSet/>
      <dgm:spPr/>
      <dgm:t>
        <a:bodyPr/>
        <a:lstStyle/>
        <a:p>
          <a:r>
            <a:rPr lang="en-GB" b="1" dirty="0" smtClean="0">
              <a:latin typeface="Times New Roman" pitchFamily="18" charset="0"/>
              <a:cs typeface="Times New Roman" pitchFamily="18" charset="0"/>
            </a:rPr>
            <a:t>DISSEMINATION &amp; EXPLOITATION</a:t>
          </a:r>
          <a:endParaRPr lang="en-US" dirty="0"/>
        </a:p>
      </dgm:t>
    </dgm:pt>
    <dgm:pt modelId="{B7B9393C-83BC-4169-A613-BE363CDED331}" type="parTrans" cxnId="{3690CEED-7413-4B3C-9EAA-8BF33F41BEA8}">
      <dgm:prSet/>
      <dgm:spPr/>
      <dgm:t>
        <a:bodyPr/>
        <a:lstStyle/>
        <a:p>
          <a:endParaRPr lang="en-US"/>
        </a:p>
      </dgm:t>
    </dgm:pt>
    <dgm:pt modelId="{6C0DF11A-3A0C-4F76-8F5E-1EBB1FE77C0F}" type="sibTrans" cxnId="{3690CEED-7413-4B3C-9EAA-8BF33F41BEA8}">
      <dgm:prSet/>
      <dgm:spPr/>
      <dgm:t>
        <a:bodyPr/>
        <a:lstStyle/>
        <a:p>
          <a:endParaRPr lang="en-US"/>
        </a:p>
      </dgm:t>
    </dgm:pt>
    <dgm:pt modelId="{BEB6AE5C-AA8B-4B41-9995-F2994F0C981F}">
      <dgm:prSet/>
      <dgm:spPr/>
      <dgm:t>
        <a:bodyPr/>
        <a:lstStyle/>
        <a:p>
          <a:r>
            <a:rPr lang="en-GB" b="1" dirty="0" smtClean="0">
              <a:latin typeface="Times New Roman" pitchFamily="18" charset="0"/>
              <a:cs typeface="Times New Roman" pitchFamily="18" charset="0"/>
            </a:rPr>
            <a:t>MANAGEMENT</a:t>
          </a:r>
          <a:endParaRPr lang="en-US" dirty="0"/>
        </a:p>
      </dgm:t>
    </dgm:pt>
    <dgm:pt modelId="{A0A275A6-6C5D-4360-8CCB-87B16C5DD837}" type="parTrans" cxnId="{8B11F092-7BCA-42A0-8583-F9AB9362FD23}">
      <dgm:prSet/>
      <dgm:spPr/>
      <dgm:t>
        <a:bodyPr/>
        <a:lstStyle/>
        <a:p>
          <a:endParaRPr lang="en-US"/>
        </a:p>
      </dgm:t>
    </dgm:pt>
    <dgm:pt modelId="{13C47A9B-A6B5-428A-9E77-603C040AC627}" type="sibTrans" cxnId="{8B11F092-7BCA-42A0-8583-F9AB9362FD23}">
      <dgm:prSet/>
      <dgm:spPr/>
      <dgm:t>
        <a:bodyPr/>
        <a:lstStyle/>
        <a:p>
          <a:endParaRPr lang="en-US"/>
        </a:p>
      </dgm:t>
    </dgm:pt>
    <dgm:pt modelId="{5DD8C4EF-9862-43C3-91D1-8E2E641563F0}">
      <dgm:prSet phldrT="[Text]"/>
      <dgm:spPr/>
      <dgm:t>
        <a:bodyPr/>
        <a:lstStyle/>
        <a:p>
          <a:r>
            <a:rPr lang="en-GB" b="1" dirty="0" smtClean="0">
              <a:latin typeface="Times New Roman" pitchFamily="18" charset="0"/>
              <a:cs typeface="Times New Roman" pitchFamily="18" charset="0"/>
            </a:rPr>
            <a:t>WP1</a:t>
          </a:r>
          <a:endParaRPr lang="en-US" dirty="0"/>
        </a:p>
      </dgm:t>
    </dgm:pt>
    <dgm:pt modelId="{DF6469FE-C7AF-4279-9DB9-25456F3E17A7}" type="sibTrans" cxnId="{A4D193C5-0863-49CF-804F-902F451EED27}">
      <dgm:prSet/>
      <dgm:spPr/>
      <dgm:t>
        <a:bodyPr/>
        <a:lstStyle/>
        <a:p>
          <a:endParaRPr lang="en-US"/>
        </a:p>
      </dgm:t>
    </dgm:pt>
    <dgm:pt modelId="{506BFD67-622B-4450-B09F-F5E0D91D5DF0}" type="parTrans" cxnId="{A4D193C5-0863-49CF-804F-902F451EED27}">
      <dgm:prSet/>
      <dgm:spPr/>
      <dgm:t>
        <a:bodyPr/>
        <a:lstStyle/>
        <a:p>
          <a:endParaRPr lang="en-US"/>
        </a:p>
      </dgm:t>
    </dgm:pt>
    <dgm:pt modelId="{5B78F889-85FF-46ED-8673-0711E1D1B095}">
      <dgm:prSet/>
      <dgm:spPr/>
      <dgm:t>
        <a:bodyPr/>
        <a:lstStyle/>
        <a:p>
          <a:r>
            <a:rPr lang="en-GB" b="1" dirty="0" smtClean="0">
              <a:latin typeface="Times New Roman" pitchFamily="18" charset="0"/>
              <a:cs typeface="Times New Roman" pitchFamily="18" charset="0"/>
            </a:rPr>
            <a:t>PREPARATION</a:t>
          </a:r>
          <a:endParaRPr lang="en-US" dirty="0"/>
        </a:p>
      </dgm:t>
    </dgm:pt>
    <dgm:pt modelId="{B12FB2F6-EC0D-4B63-96B6-7F9AFBB75823}" type="sibTrans" cxnId="{C89C3F4D-1CAA-457C-A601-81031D3DDC70}">
      <dgm:prSet/>
      <dgm:spPr/>
      <dgm:t>
        <a:bodyPr/>
        <a:lstStyle/>
        <a:p>
          <a:endParaRPr lang="en-US"/>
        </a:p>
      </dgm:t>
    </dgm:pt>
    <dgm:pt modelId="{16E9EE6C-31E0-4488-AF05-606748602F5F}" type="parTrans" cxnId="{C89C3F4D-1CAA-457C-A601-81031D3DDC70}">
      <dgm:prSet/>
      <dgm:spPr/>
      <dgm:t>
        <a:bodyPr/>
        <a:lstStyle/>
        <a:p>
          <a:endParaRPr lang="en-US"/>
        </a:p>
      </dgm:t>
    </dgm:pt>
    <dgm:pt modelId="{F6D09B33-59D8-4C0C-9F86-1E79AE0DCFFF}" type="pres">
      <dgm:prSet presAssocID="{D145D505-4841-46A1-A272-44B4DD6A33FC}" presName="linearFlow" presStyleCnt="0">
        <dgm:presLayoutVars>
          <dgm:dir/>
          <dgm:animLvl val="lvl"/>
          <dgm:resizeHandles val="exact"/>
        </dgm:presLayoutVars>
      </dgm:prSet>
      <dgm:spPr/>
      <dgm:t>
        <a:bodyPr/>
        <a:lstStyle/>
        <a:p>
          <a:endParaRPr lang="en-US"/>
        </a:p>
      </dgm:t>
    </dgm:pt>
    <dgm:pt modelId="{8276ADFC-B3C8-409A-900F-03CF03320AC3}" type="pres">
      <dgm:prSet presAssocID="{5DD8C4EF-9862-43C3-91D1-8E2E641563F0}" presName="composite" presStyleCnt="0"/>
      <dgm:spPr/>
    </dgm:pt>
    <dgm:pt modelId="{6317A99C-D87A-4E4C-8D68-60DFC6089D31}" type="pres">
      <dgm:prSet presAssocID="{5DD8C4EF-9862-43C3-91D1-8E2E641563F0}" presName="parentText" presStyleLbl="alignNode1" presStyleIdx="0" presStyleCnt="7">
        <dgm:presLayoutVars>
          <dgm:chMax val="1"/>
          <dgm:bulletEnabled val="1"/>
        </dgm:presLayoutVars>
      </dgm:prSet>
      <dgm:spPr/>
      <dgm:t>
        <a:bodyPr/>
        <a:lstStyle/>
        <a:p>
          <a:endParaRPr lang="en-US"/>
        </a:p>
      </dgm:t>
    </dgm:pt>
    <dgm:pt modelId="{121AFF3B-13D8-447E-81BF-175CE65AC033}" type="pres">
      <dgm:prSet presAssocID="{5DD8C4EF-9862-43C3-91D1-8E2E641563F0}" presName="descendantText" presStyleLbl="alignAcc1" presStyleIdx="0" presStyleCnt="7">
        <dgm:presLayoutVars>
          <dgm:bulletEnabled val="1"/>
        </dgm:presLayoutVars>
      </dgm:prSet>
      <dgm:spPr/>
      <dgm:t>
        <a:bodyPr/>
        <a:lstStyle/>
        <a:p>
          <a:endParaRPr lang="en-US"/>
        </a:p>
      </dgm:t>
    </dgm:pt>
    <dgm:pt modelId="{3CF7DDA7-FB67-4657-89FD-59426C413843}" type="pres">
      <dgm:prSet presAssocID="{DF6469FE-C7AF-4279-9DB9-25456F3E17A7}" presName="sp" presStyleCnt="0"/>
      <dgm:spPr/>
    </dgm:pt>
    <dgm:pt modelId="{341B217B-9FE4-4528-882D-70B70F26AFF2}" type="pres">
      <dgm:prSet presAssocID="{2D586275-C085-48E1-A9C5-3330002AE6EC}" presName="composite" presStyleCnt="0"/>
      <dgm:spPr/>
    </dgm:pt>
    <dgm:pt modelId="{656B4FC5-AF12-47F3-99E8-125509ADC5F4}" type="pres">
      <dgm:prSet presAssocID="{2D586275-C085-48E1-A9C5-3330002AE6EC}" presName="parentText" presStyleLbl="alignNode1" presStyleIdx="1" presStyleCnt="7">
        <dgm:presLayoutVars>
          <dgm:chMax val="1"/>
          <dgm:bulletEnabled val="1"/>
        </dgm:presLayoutVars>
      </dgm:prSet>
      <dgm:spPr/>
      <dgm:t>
        <a:bodyPr/>
        <a:lstStyle/>
        <a:p>
          <a:endParaRPr lang="en-US"/>
        </a:p>
      </dgm:t>
    </dgm:pt>
    <dgm:pt modelId="{E2F7A139-5F0C-4B3F-B330-50FA355F63AD}" type="pres">
      <dgm:prSet presAssocID="{2D586275-C085-48E1-A9C5-3330002AE6EC}" presName="descendantText" presStyleLbl="alignAcc1" presStyleIdx="1" presStyleCnt="7">
        <dgm:presLayoutVars>
          <dgm:bulletEnabled val="1"/>
        </dgm:presLayoutVars>
      </dgm:prSet>
      <dgm:spPr/>
      <dgm:t>
        <a:bodyPr/>
        <a:lstStyle/>
        <a:p>
          <a:endParaRPr lang="en-US"/>
        </a:p>
      </dgm:t>
    </dgm:pt>
    <dgm:pt modelId="{AE9F39FD-ADF6-44E6-BB5A-F545D94EEDED}" type="pres">
      <dgm:prSet presAssocID="{E8833698-D539-400D-928D-D13811C4CE85}" presName="sp" presStyleCnt="0"/>
      <dgm:spPr/>
    </dgm:pt>
    <dgm:pt modelId="{BFCFF68C-29EB-406D-811C-AC3FDE169D3E}" type="pres">
      <dgm:prSet presAssocID="{6FC275EB-1AD0-4A14-9E44-4C2437F3A949}" presName="composite" presStyleCnt="0"/>
      <dgm:spPr/>
    </dgm:pt>
    <dgm:pt modelId="{501D6F60-254C-4D40-8755-1ABB78B2D154}" type="pres">
      <dgm:prSet presAssocID="{6FC275EB-1AD0-4A14-9E44-4C2437F3A949}" presName="parentText" presStyleLbl="alignNode1" presStyleIdx="2" presStyleCnt="7">
        <dgm:presLayoutVars>
          <dgm:chMax val="1"/>
          <dgm:bulletEnabled val="1"/>
        </dgm:presLayoutVars>
      </dgm:prSet>
      <dgm:spPr/>
      <dgm:t>
        <a:bodyPr/>
        <a:lstStyle/>
        <a:p>
          <a:endParaRPr lang="en-US"/>
        </a:p>
      </dgm:t>
    </dgm:pt>
    <dgm:pt modelId="{F4FFE03B-2AC0-4216-8247-25E423B9B4F0}" type="pres">
      <dgm:prSet presAssocID="{6FC275EB-1AD0-4A14-9E44-4C2437F3A949}" presName="descendantText" presStyleLbl="alignAcc1" presStyleIdx="2" presStyleCnt="7">
        <dgm:presLayoutVars>
          <dgm:bulletEnabled val="1"/>
        </dgm:presLayoutVars>
      </dgm:prSet>
      <dgm:spPr/>
      <dgm:t>
        <a:bodyPr/>
        <a:lstStyle/>
        <a:p>
          <a:endParaRPr lang="en-US"/>
        </a:p>
      </dgm:t>
    </dgm:pt>
    <dgm:pt modelId="{B571BBB8-67BB-422B-8897-E89F103FBE74}" type="pres">
      <dgm:prSet presAssocID="{E61A7859-AA05-474C-8190-9C8206C57EB3}" presName="sp" presStyleCnt="0"/>
      <dgm:spPr/>
    </dgm:pt>
    <dgm:pt modelId="{5C188BBB-6341-45B3-B66C-DE09DDE1379E}" type="pres">
      <dgm:prSet presAssocID="{47FE338C-606F-48E8-A6D1-BF3774CC88CB}" presName="composite" presStyleCnt="0"/>
      <dgm:spPr/>
    </dgm:pt>
    <dgm:pt modelId="{D98B3762-CC34-4698-8062-97A1878952DD}" type="pres">
      <dgm:prSet presAssocID="{47FE338C-606F-48E8-A6D1-BF3774CC88CB}" presName="parentText" presStyleLbl="alignNode1" presStyleIdx="3" presStyleCnt="7">
        <dgm:presLayoutVars>
          <dgm:chMax val="1"/>
          <dgm:bulletEnabled val="1"/>
        </dgm:presLayoutVars>
      </dgm:prSet>
      <dgm:spPr/>
      <dgm:t>
        <a:bodyPr/>
        <a:lstStyle/>
        <a:p>
          <a:endParaRPr lang="en-US"/>
        </a:p>
      </dgm:t>
    </dgm:pt>
    <dgm:pt modelId="{9F1346A8-AED9-4444-8554-994099683E18}" type="pres">
      <dgm:prSet presAssocID="{47FE338C-606F-48E8-A6D1-BF3774CC88CB}" presName="descendantText" presStyleLbl="alignAcc1" presStyleIdx="3" presStyleCnt="7">
        <dgm:presLayoutVars>
          <dgm:bulletEnabled val="1"/>
        </dgm:presLayoutVars>
      </dgm:prSet>
      <dgm:spPr/>
      <dgm:t>
        <a:bodyPr/>
        <a:lstStyle/>
        <a:p>
          <a:endParaRPr lang="en-US"/>
        </a:p>
      </dgm:t>
    </dgm:pt>
    <dgm:pt modelId="{8BD95234-C58C-4793-A746-FFD92E05DAC7}" type="pres">
      <dgm:prSet presAssocID="{7C787005-4687-4234-AF06-FA9276E0CFC6}" presName="sp" presStyleCnt="0"/>
      <dgm:spPr/>
    </dgm:pt>
    <dgm:pt modelId="{8044C0D1-8D4A-4127-A842-29A133F5B26C}" type="pres">
      <dgm:prSet presAssocID="{42919926-98D6-4755-B9B5-CAF2D747F673}" presName="composite" presStyleCnt="0"/>
      <dgm:spPr/>
    </dgm:pt>
    <dgm:pt modelId="{8D973BDB-5C27-4B32-9207-BA471FCA9170}" type="pres">
      <dgm:prSet presAssocID="{42919926-98D6-4755-B9B5-CAF2D747F673}" presName="parentText" presStyleLbl="alignNode1" presStyleIdx="4" presStyleCnt="7">
        <dgm:presLayoutVars>
          <dgm:chMax val="1"/>
          <dgm:bulletEnabled val="1"/>
        </dgm:presLayoutVars>
      </dgm:prSet>
      <dgm:spPr/>
      <dgm:t>
        <a:bodyPr/>
        <a:lstStyle/>
        <a:p>
          <a:endParaRPr lang="en-US"/>
        </a:p>
      </dgm:t>
    </dgm:pt>
    <dgm:pt modelId="{D83265FD-7C49-49C9-AFB8-9610219E7E8F}" type="pres">
      <dgm:prSet presAssocID="{42919926-98D6-4755-B9B5-CAF2D747F673}" presName="descendantText" presStyleLbl="alignAcc1" presStyleIdx="4" presStyleCnt="7">
        <dgm:presLayoutVars>
          <dgm:bulletEnabled val="1"/>
        </dgm:presLayoutVars>
      </dgm:prSet>
      <dgm:spPr/>
      <dgm:t>
        <a:bodyPr/>
        <a:lstStyle/>
        <a:p>
          <a:endParaRPr lang="en-US"/>
        </a:p>
      </dgm:t>
    </dgm:pt>
    <dgm:pt modelId="{10D3D3E3-55ED-4E78-B77F-AA341B497167}" type="pres">
      <dgm:prSet presAssocID="{8C687BD6-593C-4687-845F-0A30CFCAB4C6}" presName="sp" presStyleCnt="0"/>
      <dgm:spPr/>
    </dgm:pt>
    <dgm:pt modelId="{E06C8D60-D962-46DA-A4A7-165252551D06}" type="pres">
      <dgm:prSet presAssocID="{A237F653-5922-4DDD-98C9-709F36CE732C}" presName="composite" presStyleCnt="0"/>
      <dgm:spPr/>
    </dgm:pt>
    <dgm:pt modelId="{C370F45E-FFC2-4661-8020-CED46925ACF8}" type="pres">
      <dgm:prSet presAssocID="{A237F653-5922-4DDD-98C9-709F36CE732C}" presName="parentText" presStyleLbl="alignNode1" presStyleIdx="5" presStyleCnt="7">
        <dgm:presLayoutVars>
          <dgm:chMax val="1"/>
          <dgm:bulletEnabled val="1"/>
        </dgm:presLayoutVars>
      </dgm:prSet>
      <dgm:spPr/>
      <dgm:t>
        <a:bodyPr/>
        <a:lstStyle/>
        <a:p>
          <a:endParaRPr lang="en-US"/>
        </a:p>
      </dgm:t>
    </dgm:pt>
    <dgm:pt modelId="{C5D6F21E-F5D2-488F-B8F2-FEB912AC3AA5}" type="pres">
      <dgm:prSet presAssocID="{A237F653-5922-4DDD-98C9-709F36CE732C}" presName="descendantText" presStyleLbl="alignAcc1" presStyleIdx="5" presStyleCnt="7">
        <dgm:presLayoutVars>
          <dgm:bulletEnabled val="1"/>
        </dgm:presLayoutVars>
      </dgm:prSet>
      <dgm:spPr/>
      <dgm:t>
        <a:bodyPr/>
        <a:lstStyle/>
        <a:p>
          <a:endParaRPr lang="en-US"/>
        </a:p>
      </dgm:t>
    </dgm:pt>
    <dgm:pt modelId="{8D745C3F-3D7B-4E4F-9D9F-0AE2BB61B9A0}" type="pres">
      <dgm:prSet presAssocID="{A5FB7CC5-AD36-4E0B-9061-84024D63D29E}" presName="sp" presStyleCnt="0"/>
      <dgm:spPr/>
    </dgm:pt>
    <dgm:pt modelId="{F957B2F3-FE51-451A-AE82-2C6FCA7193BC}" type="pres">
      <dgm:prSet presAssocID="{1EEB7228-8B3E-4773-B56A-D3B6E6E2BC49}" presName="composite" presStyleCnt="0"/>
      <dgm:spPr/>
    </dgm:pt>
    <dgm:pt modelId="{8442A824-6FE1-4FBF-816C-EA58C15A30B6}" type="pres">
      <dgm:prSet presAssocID="{1EEB7228-8B3E-4773-B56A-D3B6E6E2BC49}" presName="parentText" presStyleLbl="alignNode1" presStyleIdx="6" presStyleCnt="7">
        <dgm:presLayoutVars>
          <dgm:chMax val="1"/>
          <dgm:bulletEnabled val="1"/>
        </dgm:presLayoutVars>
      </dgm:prSet>
      <dgm:spPr/>
      <dgm:t>
        <a:bodyPr/>
        <a:lstStyle/>
        <a:p>
          <a:endParaRPr lang="en-US"/>
        </a:p>
      </dgm:t>
    </dgm:pt>
    <dgm:pt modelId="{21F09C4E-4E72-4016-98BB-CD0EAD1ABD92}" type="pres">
      <dgm:prSet presAssocID="{1EEB7228-8B3E-4773-B56A-D3B6E6E2BC49}" presName="descendantText" presStyleLbl="alignAcc1" presStyleIdx="6" presStyleCnt="7">
        <dgm:presLayoutVars>
          <dgm:bulletEnabled val="1"/>
        </dgm:presLayoutVars>
      </dgm:prSet>
      <dgm:spPr/>
      <dgm:t>
        <a:bodyPr/>
        <a:lstStyle/>
        <a:p>
          <a:endParaRPr lang="en-US"/>
        </a:p>
      </dgm:t>
    </dgm:pt>
  </dgm:ptLst>
  <dgm:cxnLst>
    <dgm:cxn modelId="{3690CEED-7413-4B3C-9EAA-8BF33F41BEA8}" srcId="{A237F653-5922-4DDD-98C9-709F36CE732C}" destId="{7592F710-AE84-4E5B-8536-BCD96C6F2783}" srcOrd="0" destOrd="0" parTransId="{B7B9393C-83BC-4169-A613-BE363CDED331}" sibTransId="{6C0DF11A-3A0C-4F76-8F5E-1EBB1FE77C0F}"/>
    <dgm:cxn modelId="{4AE0204B-C79F-4BDA-9261-82A1353C539A}" type="presOf" srcId="{7592F710-AE84-4E5B-8536-BCD96C6F2783}" destId="{C5D6F21E-F5D2-488F-B8F2-FEB912AC3AA5}" srcOrd="0" destOrd="0" presId="urn:microsoft.com/office/officeart/2005/8/layout/chevron2"/>
    <dgm:cxn modelId="{09FC5312-F0CC-4034-BF35-CD87FDA3ABEA}" type="presOf" srcId="{6FC275EB-1AD0-4A14-9E44-4C2437F3A949}" destId="{501D6F60-254C-4D40-8755-1ABB78B2D154}" srcOrd="0" destOrd="0" presId="urn:microsoft.com/office/officeart/2005/8/layout/chevron2"/>
    <dgm:cxn modelId="{5AE2BB22-0BB0-4618-9987-959C68C72481}" srcId="{D145D505-4841-46A1-A272-44B4DD6A33FC}" destId="{1EEB7228-8B3E-4773-B56A-D3B6E6E2BC49}" srcOrd="6" destOrd="0" parTransId="{65E09F1B-941B-4043-934A-BF650A74B85E}" sibTransId="{DCAE71AF-1181-40D4-832E-A328197E67E2}"/>
    <dgm:cxn modelId="{D49FE46F-16DB-4C48-90F5-87700A9C016A}" srcId="{47FE338C-606F-48E8-A6D1-BF3774CC88CB}" destId="{FB7D622E-3123-4684-A69C-37B5DB9F20C1}" srcOrd="0" destOrd="0" parTransId="{3905C5E9-98E3-4886-9755-0B31D5497047}" sibTransId="{DE93EBBE-E51D-471C-906F-D6F2743EE803}"/>
    <dgm:cxn modelId="{DB13E109-F1D7-4DE0-B8CD-367AC2A6978E}" type="presOf" srcId="{0387BB08-1078-4E85-8F07-B8CE008CD611}" destId="{F4FFE03B-2AC0-4216-8247-25E423B9B4F0}" srcOrd="0" destOrd="0" presId="urn:microsoft.com/office/officeart/2005/8/layout/chevron2"/>
    <dgm:cxn modelId="{BFA85C17-F44F-455C-B3ED-CD475D2A901B}" type="presOf" srcId="{5DD8C4EF-9862-43C3-91D1-8E2E641563F0}" destId="{6317A99C-D87A-4E4C-8D68-60DFC6089D31}" srcOrd="0" destOrd="0" presId="urn:microsoft.com/office/officeart/2005/8/layout/chevron2"/>
    <dgm:cxn modelId="{41D8F62F-E955-424A-B753-0C8E4354AA54}" srcId="{6FC275EB-1AD0-4A14-9E44-4C2437F3A949}" destId="{0387BB08-1078-4E85-8F07-B8CE008CD611}" srcOrd="0" destOrd="0" parTransId="{2E3E5B89-DE2B-4C4A-9FE1-831CBAA19F3C}" sibTransId="{9183F2E7-EB3B-4770-AD52-7FB19DEC4617}"/>
    <dgm:cxn modelId="{AD7F3AD1-E228-4408-9BAA-94C36782C421}" srcId="{D145D505-4841-46A1-A272-44B4DD6A33FC}" destId="{A237F653-5922-4DDD-98C9-709F36CE732C}" srcOrd="5" destOrd="0" parTransId="{5FF7D157-3981-484D-9435-282EB0B6A5BB}" sibTransId="{A5FB7CC5-AD36-4E0B-9061-84024D63D29E}"/>
    <dgm:cxn modelId="{882DFF21-E306-44A1-AFA6-7E0E8808C29D}" type="presOf" srcId="{BEB6AE5C-AA8B-4B41-9995-F2994F0C981F}" destId="{21F09C4E-4E72-4016-98BB-CD0EAD1ABD92}" srcOrd="0" destOrd="0" presId="urn:microsoft.com/office/officeart/2005/8/layout/chevron2"/>
    <dgm:cxn modelId="{3F8FC12E-B21A-4ED0-818F-6675C3DA5698}" type="presOf" srcId="{A237F653-5922-4DDD-98C9-709F36CE732C}" destId="{C370F45E-FFC2-4661-8020-CED46925ACF8}" srcOrd="0" destOrd="0" presId="urn:microsoft.com/office/officeart/2005/8/layout/chevron2"/>
    <dgm:cxn modelId="{CFBEE536-0634-464E-B610-70B4F982A1BF}" srcId="{D145D505-4841-46A1-A272-44B4DD6A33FC}" destId="{2D586275-C085-48E1-A9C5-3330002AE6EC}" srcOrd="1" destOrd="0" parTransId="{7F90D03D-093D-414D-B3C3-33D580E41181}" sibTransId="{E8833698-D539-400D-928D-D13811C4CE85}"/>
    <dgm:cxn modelId="{61944FAE-9EFC-4DA6-8E2E-3F24E1F0AD75}" srcId="{D145D505-4841-46A1-A272-44B4DD6A33FC}" destId="{6FC275EB-1AD0-4A14-9E44-4C2437F3A949}" srcOrd="2" destOrd="0" parTransId="{3FFCDE13-1326-4CC1-ACDD-3046AEFFC7CC}" sibTransId="{E61A7859-AA05-474C-8190-9C8206C57EB3}"/>
    <dgm:cxn modelId="{8AC91EF4-3D8B-4290-A5CA-146C8CD9192B}" srcId="{42919926-98D6-4755-B9B5-CAF2D747F673}" destId="{A6884146-0512-4451-8EC5-9FFDD3AC362D}" srcOrd="0" destOrd="0" parTransId="{8B5A7166-AF0B-4473-B21A-F7EA118F365E}" sibTransId="{63B88025-9916-4453-B66F-4BE2C18E6A5A}"/>
    <dgm:cxn modelId="{AB150D2C-2B7A-4F3C-A819-0D84769F89A2}" srcId="{D145D505-4841-46A1-A272-44B4DD6A33FC}" destId="{42919926-98D6-4755-B9B5-CAF2D747F673}" srcOrd="4" destOrd="0" parTransId="{30702E9E-0CA0-495C-BA56-4CC5A9ABF82A}" sibTransId="{8C687BD6-593C-4687-845F-0A30CFCAB4C6}"/>
    <dgm:cxn modelId="{5794A7BA-84F3-48E0-BB22-F5CAAD78E8D0}" type="presOf" srcId="{47FE338C-606F-48E8-A6D1-BF3774CC88CB}" destId="{D98B3762-CC34-4698-8062-97A1878952DD}" srcOrd="0" destOrd="0" presId="urn:microsoft.com/office/officeart/2005/8/layout/chevron2"/>
    <dgm:cxn modelId="{1EF104C6-7732-46DD-9F5C-C4BA3FBA0D39}" type="presOf" srcId="{1EEB7228-8B3E-4773-B56A-D3B6E6E2BC49}" destId="{8442A824-6FE1-4FBF-816C-EA58C15A30B6}" srcOrd="0" destOrd="0" presId="urn:microsoft.com/office/officeart/2005/8/layout/chevron2"/>
    <dgm:cxn modelId="{9C19DDD4-BADC-4BA8-AD6A-85775D906ED3}" srcId="{D145D505-4841-46A1-A272-44B4DD6A33FC}" destId="{47FE338C-606F-48E8-A6D1-BF3774CC88CB}" srcOrd="3" destOrd="0" parTransId="{10141FCC-CE84-4A28-BFD0-5216DA516A0F}" sibTransId="{7C787005-4687-4234-AF06-FA9276E0CFC6}"/>
    <dgm:cxn modelId="{86F9C5EB-C729-4A0E-AD37-188CBE2FF176}" type="presOf" srcId="{FB7D622E-3123-4684-A69C-37B5DB9F20C1}" destId="{9F1346A8-AED9-4444-8554-994099683E18}" srcOrd="0" destOrd="0" presId="urn:microsoft.com/office/officeart/2005/8/layout/chevron2"/>
    <dgm:cxn modelId="{6678FAA5-AF7A-44BD-80FB-54FC9B230C71}" type="presOf" srcId="{5B78F889-85FF-46ED-8673-0711E1D1B095}" destId="{121AFF3B-13D8-447E-81BF-175CE65AC033}" srcOrd="0" destOrd="0" presId="urn:microsoft.com/office/officeart/2005/8/layout/chevron2"/>
    <dgm:cxn modelId="{C89C3F4D-1CAA-457C-A601-81031D3DDC70}" srcId="{5DD8C4EF-9862-43C3-91D1-8E2E641563F0}" destId="{5B78F889-85FF-46ED-8673-0711E1D1B095}" srcOrd="0" destOrd="0" parTransId="{16E9EE6C-31E0-4488-AF05-606748602F5F}" sibTransId="{B12FB2F6-EC0D-4B63-96B6-7F9AFBB75823}"/>
    <dgm:cxn modelId="{6111EADD-B30A-459A-BEB9-89752DFDBC15}" type="presOf" srcId="{FCC7F877-6EC6-454C-A710-B84C5B35394C}" destId="{E2F7A139-5F0C-4B3F-B330-50FA355F63AD}" srcOrd="0" destOrd="0" presId="urn:microsoft.com/office/officeart/2005/8/layout/chevron2"/>
    <dgm:cxn modelId="{8B11F092-7BCA-42A0-8583-F9AB9362FD23}" srcId="{1EEB7228-8B3E-4773-B56A-D3B6E6E2BC49}" destId="{BEB6AE5C-AA8B-4B41-9995-F2994F0C981F}" srcOrd="0" destOrd="0" parTransId="{A0A275A6-6C5D-4360-8CCB-87B16C5DD837}" sibTransId="{13C47A9B-A6B5-428A-9E77-603C040AC627}"/>
    <dgm:cxn modelId="{8124228F-98C0-4523-BAC5-7AF9E7365A58}" type="presOf" srcId="{42919926-98D6-4755-B9B5-CAF2D747F673}" destId="{8D973BDB-5C27-4B32-9207-BA471FCA9170}" srcOrd="0" destOrd="0" presId="urn:microsoft.com/office/officeart/2005/8/layout/chevron2"/>
    <dgm:cxn modelId="{06A1D191-529A-4CEB-B5DC-3631094E5AFA}" type="presOf" srcId="{D145D505-4841-46A1-A272-44B4DD6A33FC}" destId="{F6D09B33-59D8-4C0C-9F86-1E79AE0DCFFF}" srcOrd="0" destOrd="0" presId="urn:microsoft.com/office/officeart/2005/8/layout/chevron2"/>
    <dgm:cxn modelId="{A4D193C5-0863-49CF-804F-902F451EED27}" srcId="{D145D505-4841-46A1-A272-44B4DD6A33FC}" destId="{5DD8C4EF-9862-43C3-91D1-8E2E641563F0}" srcOrd="0" destOrd="0" parTransId="{506BFD67-622B-4450-B09F-F5E0D91D5DF0}" sibTransId="{DF6469FE-C7AF-4279-9DB9-25456F3E17A7}"/>
    <dgm:cxn modelId="{E1617E0D-BF17-4792-8E6D-AA292250D6CE}" srcId="{2D586275-C085-48E1-A9C5-3330002AE6EC}" destId="{FCC7F877-6EC6-454C-A710-B84C5B35394C}" srcOrd="0" destOrd="0" parTransId="{BC4FACDD-8DA8-495A-8939-8B4A39D0192C}" sibTransId="{576BC638-CAE8-4627-8841-3D31FC2E5EEC}"/>
    <dgm:cxn modelId="{594EE877-2F7E-4849-BAC0-FCD78DC4950B}" type="presOf" srcId="{2D586275-C085-48E1-A9C5-3330002AE6EC}" destId="{656B4FC5-AF12-47F3-99E8-125509ADC5F4}" srcOrd="0" destOrd="0" presId="urn:microsoft.com/office/officeart/2005/8/layout/chevron2"/>
    <dgm:cxn modelId="{299208FA-0E68-4E1B-BC95-C3613023A763}" type="presOf" srcId="{A6884146-0512-4451-8EC5-9FFDD3AC362D}" destId="{D83265FD-7C49-49C9-AFB8-9610219E7E8F}" srcOrd="0" destOrd="0" presId="urn:microsoft.com/office/officeart/2005/8/layout/chevron2"/>
    <dgm:cxn modelId="{2F75AAD1-7B47-4A8A-8E03-617462EAF2E8}" type="presParOf" srcId="{F6D09B33-59D8-4C0C-9F86-1E79AE0DCFFF}" destId="{8276ADFC-B3C8-409A-900F-03CF03320AC3}" srcOrd="0" destOrd="0" presId="urn:microsoft.com/office/officeart/2005/8/layout/chevron2"/>
    <dgm:cxn modelId="{368A4C0E-7495-466A-BBCC-7E96FBAFB036}" type="presParOf" srcId="{8276ADFC-B3C8-409A-900F-03CF03320AC3}" destId="{6317A99C-D87A-4E4C-8D68-60DFC6089D31}" srcOrd="0" destOrd="0" presId="urn:microsoft.com/office/officeart/2005/8/layout/chevron2"/>
    <dgm:cxn modelId="{9F8E5199-3A3B-410A-BA36-F04BC6F0612B}" type="presParOf" srcId="{8276ADFC-B3C8-409A-900F-03CF03320AC3}" destId="{121AFF3B-13D8-447E-81BF-175CE65AC033}" srcOrd="1" destOrd="0" presId="urn:microsoft.com/office/officeart/2005/8/layout/chevron2"/>
    <dgm:cxn modelId="{E4A61966-B16B-451C-B444-6523F13E22B7}" type="presParOf" srcId="{F6D09B33-59D8-4C0C-9F86-1E79AE0DCFFF}" destId="{3CF7DDA7-FB67-4657-89FD-59426C413843}" srcOrd="1" destOrd="0" presId="urn:microsoft.com/office/officeart/2005/8/layout/chevron2"/>
    <dgm:cxn modelId="{2219D7BA-A996-4E31-AF89-A1CD7C4823C4}" type="presParOf" srcId="{F6D09B33-59D8-4C0C-9F86-1E79AE0DCFFF}" destId="{341B217B-9FE4-4528-882D-70B70F26AFF2}" srcOrd="2" destOrd="0" presId="urn:microsoft.com/office/officeart/2005/8/layout/chevron2"/>
    <dgm:cxn modelId="{1C345862-9B59-45A9-A43A-C70312381FAD}" type="presParOf" srcId="{341B217B-9FE4-4528-882D-70B70F26AFF2}" destId="{656B4FC5-AF12-47F3-99E8-125509ADC5F4}" srcOrd="0" destOrd="0" presId="urn:microsoft.com/office/officeart/2005/8/layout/chevron2"/>
    <dgm:cxn modelId="{19EEA861-2BD5-430F-8360-A253276B38EC}" type="presParOf" srcId="{341B217B-9FE4-4528-882D-70B70F26AFF2}" destId="{E2F7A139-5F0C-4B3F-B330-50FA355F63AD}" srcOrd="1" destOrd="0" presId="urn:microsoft.com/office/officeart/2005/8/layout/chevron2"/>
    <dgm:cxn modelId="{CBEA5582-05B8-4249-8FA9-CB891340238C}" type="presParOf" srcId="{F6D09B33-59D8-4C0C-9F86-1E79AE0DCFFF}" destId="{AE9F39FD-ADF6-44E6-BB5A-F545D94EEDED}" srcOrd="3" destOrd="0" presId="urn:microsoft.com/office/officeart/2005/8/layout/chevron2"/>
    <dgm:cxn modelId="{E3D72994-E9FD-4FA5-ABB9-5309002841F0}" type="presParOf" srcId="{F6D09B33-59D8-4C0C-9F86-1E79AE0DCFFF}" destId="{BFCFF68C-29EB-406D-811C-AC3FDE169D3E}" srcOrd="4" destOrd="0" presId="urn:microsoft.com/office/officeart/2005/8/layout/chevron2"/>
    <dgm:cxn modelId="{2F588F3F-75C5-4083-BEB4-29E40C8F2523}" type="presParOf" srcId="{BFCFF68C-29EB-406D-811C-AC3FDE169D3E}" destId="{501D6F60-254C-4D40-8755-1ABB78B2D154}" srcOrd="0" destOrd="0" presId="urn:microsoft.com/office/officeart/2005/8/layout/chevron2"/>
    <dgm:cxn modelId="{190DA3B0-68B7-4EC1-BB76-B76B34433A9F}" type="presParOf" srcId="{BFCFF68C-29EB-406D-811C-AC3FDE169D3E}" destId="{F4FFE03B-2AC0-4216-8247-25E423B9B4F0}" srcOrd="1" destOrd="0" presId="urn:microsoft.com/office/officeart/2005/8/layout/chevron2"/>
    <dgm:cxn modelId="{226DF815-F47E-4706-928E-AAAD52CEB8D6}" type="presParOf" srcId="{F6D09B33-59D8-4C0C-9F86-1E79AE0DCFFF}" destId="{B571BBB8-67BB-422B-8897-E89F103FBE74}" srcOrd="5" destOrd="0" presId="urn:microsoft.com/office/officeart/2005/8/layout/chevron2"/>
    <dgm:cxn modelId="{71977433-B66D-4128-9BEC-2EC74F4E15C3}" type="presParOf" srcId="{F6D09B33-59D8-4C0C-9F86-1E79AE0DCFFF}" destId="{5C188BBB-6341-45B3-B66C-DE09DDE1379E}" srcOrd="6" destOrd="0" presId="urn:microsoft.com/office/officeart/2005/8/layout/chevron2"/>
    <dgm:cxn modelId="{65F21FE4-76BF-4C5B-BC10-2363A56D8F8E}" type="presParOf" srcId="{5C188BBB-6341-45B3-B66C-DE09DDE1379E}" destId="{D98B3762-CC34-4698-8062-97A1878952DD}" srcOrd="0" destOrd="0" presId="urn:microsoft.com/office/officeart/2005/8/layout/chevron2"/>
    <dgm:cxn modelId="{8F125EB3-29F0-4481-817A-573CB50ED51F}" type="presParOf" srcId="{5C188BBB-6341-45B3-B66C-DE09DDE1379E}" destId="{9F1346A8-AED9-4444-8554-994099683E18}" srcOrd="1" destOrd="0" presId="urn:microsoft.com/office/officeart/2005/8/layout/chevron2"/>
    <dgm:cxn modelId="{35D00D1D-7321-4E9C-97FB-A9225C331FD2}" type="presParOf" srcId="{F6D09B33-59D8-4C0C-9F86-1E79AE0DCFFF}" destId="{8BD95234-C58C-4793-A746-FFD92E05DAC7}" srcOrd="7" destOrd="0" presId="urn:microsoft.com/office/officeart/2005/8/layout/chevron2"/>
    <dgm:cxn modelId="{09E0C2E4-29AA-4F64-A3F5-E3EBBB9FBD12}" type="presParOf" srcId="{F6D09B33-59D8-4C0C-9F86-1E79AE0DCFFF}" destId="{8044C0D1-8D4A-4127-A842-29A133F5B26C}" srcOrd="8" destOrd="0" presId="urn:microsoft.com/office/officeart/2005/8/layout/chevron2"/>
    <dgm:cxn modelId="{70D9A775-6A0F-4D17-AB1A-E726D70A0957}" type="presParOf" srcId="{8044C0D1-8D4A-4127-A842-29A133F5B26C}" destId="{8D973BDB-5C27-4B32-9207-BA471FCA9170}" srcOrd="0" destOrd="0" presId="urn:microsoft.com/office/officeart/2005/8/layout/chevron2"/>
    <dgm:cxn modelId="{7494B440-872D-4445-93D0-57C1A1A6C146}" type="presParOf" srcId="{8044C0D1-8D4A-4127-A842-29A133F5B26C}" destId="{D83265FD-7C49-49C9-AFB8-9610219E7E8F}" srcOrd="1" destOrd="0" presId="urn:microsoft.com/office/officeart/2005/8/layout/chevron2"/>
    <dgm:cxn modelId="{C49CB9E1-AD1E-4359-A370-FD20BF14A2CA}" type="presParOf" srcId="{F6D09B33-59D8-4C0C-9F86-1E79AE0DCFFF}" destId="{10D3D3E3-55ED-4E78-B77F-AA341B497167}" srcOrd="9" destOrd="0" presId="urn:microsoft.com/office/officeart/2005/8/layout/chevron2"/>
    <dgm:cxn modelId="{EA757691-93E2-4DA1-81E0-D8A759935761}" type="presParOf" srcId="{F6D09B33-59D8-4C0C-9F86-1E79AE0DCFFF}" destId="{E06C8D60-D962-46DA-A4A7-165252551D06}" srcOrd="10" destOrd="0" presId="urn:microsoft.com/office/officeart/2005/8/layout/chevron2"/>
    <dgm:cxn modelId="{64D4085C-FDDA-4144-8CE4-F70B33715CB9}" type="presParOf" srcId="{E06C8D60-D962-46DA-A4A7-165252551D06}" destId="{C370F45E-FFC2-4661-8020-CED46925ACF8}" srcOrd="0" destOrd="0" presId="urn:microsoft.com/office/officeart/2005/8/layout/chevron2"/>
    <dgm:cxn modelId="{FEC1774C-5633-4508-9D55-F4BA898EF4C3}" type="presParOf" srcId="{E06C8D60-D962-46DA-A4A7-165252551D06}" destId="{C5D6F21E-F5D2-488F-B8F2-FEB912AC3AA5}" srcOrd="1" destOrd="0" presId="urn:microsoft.com/office/officeart/2005/8/layout/chevron2"/>
    <dgm:cxn modelId="{A50C6C3E-48BE-4298-8DE6-001359E2B1ED}" type="presParOf" srcId="{F6D09B33-59D8-4C0C-9F86-1E79AE0DCFFF}" destId="{8D745C3F-3D7B-4E4F-9D9F-0AE2BB61B9A0}" srcOrd="11" destOrd="0" presId="urn:microsoft.com/office/officeart/2005/8/layout/chevron2"/>
    <dgm:cxn modelId="{F37A4E20-E943-43B0-B105-C493F7DA1B06}" type="presParOf" srcId="{F6D09B33-59D8-4C0C-9F86-1E79AE0DCFFF}" destId="{F957B2F3-FE51-451A-AE82-2C6FCA7193BC}" srcOrd="12" destOrd="0" presId="urn:microsoft.com/office/officeart/2005/8/layout/chevron2"/>
    <dgm:cxn modelId="{F7FC4477-EB45-4727-A16D-9733AA7D439F}" type="presParOf" srcId="{F957B2F3-FE51-451A-AE82-2C6FCA7193BC}" destId="{8442A824-6FE1-4FBF-816C-EA58C15A30B6}" srcOrd="0" destOrd="0" presId="urn:microsoft.com/office/officeart/2005/8/layout/chevron2"/>
    <dgm:cxn modelId="{7CB5E582-83C1-4CAE-80BE-BA7B4A1E46A9}" type="presParOf" srcId="{F957B2F3-FE51-451A-AE82-2C6FCA7193BC}" destId="{21F09C4E-4E72-4016-98BB-CD0EAD1ABD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7A99C-D87A-4E4C-8D68-60DFC6089D31}">
      <dsp:nvSpPr>
        <dsp:cNvPr id="0" name=""/>
        <dsp:cNvSpPr/>
      </dsp:nvSpPr>
      <dsp:spPr>
        <a:xfrm rot="5400000">
          <a:off x="-110474" y="111474"/>
          <a:ext cx="736494" cy="51554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WP1</a:t>
          </a:r>
          <a:endParaRPr lang="en-US" sz="1400" kern="1200" dirty="0"/>
        </a:p>
      </dsp:txBody>
      <dsp:txXfrm rot="-5400000">
        <a:off x="0" y="258773"/>
        <a:ext cx="515546" cy="220948"/>
      </dsp:txXfrm>
    </dsp:sp>
    <dsp:sp modelId="{121AFF3B-13D8-447E-81BF-175CE65AC033}">
      <dsp:nvSpPr>
        <dsp:cNvPr id="0" name=""/>
        <dsp:cNvSpPr/>
      </dsp:nvSpPr>
      <dsp:spPr>
        <a:xfrm rot="5400000">
          <a:off x="3980812" y="-3464266"/>
          <a:ext cx="478721" cy="740925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latin typeface="Times New Roman" pitchFamily="18" charset="0"/>
              <a:cs typeface="Times New Roman" pitchFamily="18" charset="0"/>
            </a:rPr>
            <a:t>PREPARATION</a:t>
          </a:r>
          <a:endParaRPr lang="en-US" sz="2800" kern="1200" dirty="0"/>
        </a:p>
      </dsp:txBody>
      <dsp:txXfrm rot="-5400000">
        <a:off x="515547" y="24368"/>
        <a:ext cx="7385884" cy="431983"/>
      </dsp:txXfrm>
    </dsp:sp>
    <dsp:sp modelId="{656B4FC5-AF12-47F3-99E8-125509ADC5F4}">
      <dsp:nvSpPr>
        <dsp:cNvPr id="0" name=""/>
        <dsp:cNvSpPr/>
      </dsp:nvSpPr>
      <dsp:spPr>
        <a:xfrm rot="5400000">
          <a:off x="-110474" y="763091"/>
          <a:ext cx="736494" cy="515546"/>
        </a:xfrm>
        <a:prstGeom prst="chevron">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WP2</a:t>
          </a:r>
          <a:endParaRPr lang="en-US" sz="1400" kern="1200" dirty="0"/>
        </a:p>
      </dsp:txBody>
      <dsp:txXfrm rot="-5400000">
        <a:off x="0" y="910390"/>
        <a:ext cx="515546" cy="220948"/>
      </dsp:txXfrm>
    </dsp:sp>
    <dsp:sp modelId="{E2F7A139-5F0C-4B3F-B330-50FA355F63AD}">
      <dsp:nvSpPr>
        <dsp:cNvPr id="0" name=""/>
        <dsp:cNvSpPr/>
      </dsp:nvSpPr>
      <dsp:spPr>
        <a:xfrm rot="5400000">
          <a:off x="3980812" y="-2812648"/>
          <a:ext cx="478721" cy="7409253"/>
        </a:xfrm>
        <a:prstGeom prst="round2SameRect">
          <a:avLst/>
        </a:prstGeom>
        <a:solidFill>
          <a:schemeClr val="lt1">
            <a:alpha val="90000"/>
            <a:hueOff val="0"/>
            <a:satOff val="0"/>
            <a:lumOff val="0"/>
            <a:alphaOff val="0"/>
          </a:schemeClr>
        </a:soli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latin typeface="Times New Roman" pitchFamily="18" charset="0"/>
              <a:cs typeface="Times New Roman" pitchFamily="18" charset="0"/>
            </a:rPr>
            <a:t>DEVELOPMENT</a:t>
          </a:r>
          <a:endParaRPr lang="en-US" sz="2800" kern="1200" dirty="0"/>
        </a:p>
      </dsp:txBody>
      <dsp:txXfrm rot="-5400000">
        <a:off x="515547" y="675986"/>
        <a:ext cx="7385884" cy="431983"/>
      </dsp:txXfrm>
    </dsp:sp>
    <dsp:sp modelId="{501D6F60-254C-4D40-8755-1ABB78B2D154}">
      <dsp:nvSpPr>
        <dsp:cNvPr id="0" name=""/>
        <dsp:cNvSpPr/>
      </dsp:nvSpPr>
      <dsp:spPr>
        <a:xfrm rot="5400000">
          <a:off x="-110474" y="1414709"/>
          <a:ext cx="736494" cy="515546"/>
        </a:xfrm>
        <a:prstGeom prst="chevron">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WP3</a:t>
          </a:r>
          <a:endParaRPr lang="en-US" sz="1400" b="1" kern="1200" dirty="0"/>
        </a:p>
      </dsp:txBody>
      <dsp:txXfrm rot="-5400000">
        <a:off x="0" y="1562008"/>
        <a:ext cx="515546" cy="220948"/>
      </dsp:txXfrm>
    </dsp:sp>
    <dsp:sp modelId="{F4FFE03B-2AC0-4216-8247-25E423B9B4F0}">
      <dsp:nvSpPr>
        <dsp:cNvPr id="0" name=""/>
        <dsp:cNvSpPr/>
      </dsp:nvSpPr>
      <dsp:spPr>
        <a:xfrm rot="5400000">
          <a:off x="3980812" y="-2161030"/>
          <a:ext cx="478721" cy="7409253"/>
        </a:xfrm>
        <a:prstGeom prst="round2SameRect">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latin typeface="Times New Roman" pitchFamily="18" charset="0"/>
              <a:cs typeface="Times New Roman" pitchFamily="18" charset="0"/>
            </a:rPr>
            <a:t>DEVELOPMENT</a:t>
          </a:r>
          <a:endParaRPr lang="en-US" sz="2800" kern="1200" dirty="0"/>
        </a:p>
      </dsp:txBody>
      <dsp:txXfrm rot="-5400000">
        <a:off x="515547" y="1327604"/>
        <a:ext cx="7385884" cy="431983"/>
      </dsp:txXfrm>
    </dsp:sp>
    <dsp:sp modelId="{D98B3762-CC34-4698-8062-97A1878952DD}">
      <dsp:nvSpPr>
        <dsp:cNvPr id="0" name=""/>
        <dsp:cNvSpPr/>
      </dsp:nvSpPr>
      <dsp:spPr>
        <a:xfrm rot="5400000">
          <a:off x="-110474" y="2066326"/>
          <a:ext cx="736494" cy="515546"/>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WP4</a:t>
          </a:r>
          <a:endParaRPr lang="en-US" sz="1400" b="1" kern="1200" dirty="0"/>
        </a:p>
      </dsp:txBody>
      <dsp:txXfrm rot="-5400000">
        <a:off x="0" y="2213625"/>
        <a:ext cx="515546" cy="220948"/>
      </dsp:txXfrm>
    </dsp:sp>
    <dsp:sp modelId="{9F1346A8-AED9-4444-8554-994099683E18}">
      <dsp:nvSpPr>
        <dsp:cNvPr id="0" name=""/>
        <dsp:cNvSpPr/>
      </dsp:nvSpPr>
      <dsp:spPr>
        <a:xfrm rot="5400000">
          <a:off x="3980812" y="-1509413"/>
          <a:ext cx="478721" cy="7409253"/>
        </a:xfrm>
        <a:prstGeom prst="round2Same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latin typeface="Times New Roman" pitchFamily="18" charset="0"/>
              <a:cs typeface="Times New Roman" pitchFamily="18" charset="0"/>
            </a:rPr>
            <a:t>DEVELOPMENT</a:t>
          </a:r>
          <a:endParaRPr lang="en-US" sz="2800" kern="1200" dirty="0"/>
        </a:p>
      </dsp:txBody>
      <dsp:txXfrm rot="-5400000">
        <a:off x="515547" y="1979221"/>
        <a:ext cx="7385884" cy="431983"/>
      </dsp:txXfrm>
    </dsp:sp>
    <dsp:sp modelId="{8D973BDB-5C27-4B32-9207-BA471FCA9170}">
      <dsp:nvSpPr>
        <dsp:cNvPr id="0" name=""/>
        <dsp:cNvSpPr/>
      </dsp:nvSpPr>
      <dsp:spPr>
        <a:xfrm rot="5400000">
          <a:off x="-110474" y="2717944"/>
          <a:ext cx="736494" cy="515546"/>
        </a:xfrm>
        <a:prstGeom prst="chevr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WP5</a:t>
          </a:r>
          <a:endParaRPr lang="en-US" sz="1400" b="1" kern="1200" dirty="0"/>
        </a:p>
      </dsp:txBody>
      <dsp:txXfrm rot="-5400000">
        <a:off x="0" y="2865243"/>
        <a:ext cx="515546" cy="220948"/>
      </dsp:txXfrm>
    </dsp:sp>
    <dsp:sp modelId="{D83265FD-7C49-49C9-AFB8-9610219E7E8F}">
      <dsp:nvSpPr>
        <dsp:cNvPr id="0" name=""/>
        <dsp:cNvSpPr/>
      </dsp:nvSpPr>
      <dsp:spPr>
        <a:xfrm rot="5400000">
          <a:off x="3980812" y="-857795"/>
          <a:ext cx="478721" cy="7409253"/>
        </a:xfrm>
        <a:prstGeom prst="round2SameRect">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latin typeface="Times New Roman" pitchFamily="18" charset="0"/>
              <a:cs typeface="Times New Roman" pitchFamily="18" charset="0"/>
            </a:rPr>
            <a:t>QUALITY PLAN</a:t>
          </a:r>
          <a:endParaRPr lang="en-US" sz="2800" kern="1200" dirty="0"/>
        </a:p>
      </dsp:txBody>
      <dsp:txXfrm rot="-5400000">
        <a:off x="515547" y="2630839"/>
        <a:ext cx="7385884" cy="431983"/>
      </dsp:txXfrm>
    </dsp:sp>
    <dsp:sp modelId="{C370F45E-FFC2-4661-8020-CED46925ACF8}">
      <dsp:nvSpPr>
        <dsp:cNvPr id="0" name=""/>
        <dsp:cNvSpPr/>
      </dsp:nvSpPr>
      <dsp:spPr>
        <a:xfrm rot="5400000">
          <a:off x="-110474" y="3369561"/>
          <a:ext cx="736494" cy="515546"/>
        </a:xfrm>
        <a:prstGeom prst="chevron">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WP6</a:t>
          </a:r>
          <a:endParaRPr lang="en-US" sz="1400" b="1" kern="1200" dirty="0"/>
        </a:p>
      </dsp:txBody>
      <dsp:txXfrm rot="-5400000">
        <a:off x="0" y="3516860"/>
        <a:ext cx="515546" cy="220948"/>
      </dsp:txXfrm>
    </dsp:sp>
    <dsp:sp modelId="{C5D6F21E-F5D2-488F-B8F2-FEB912AC3AA5}">
      <dsp:nvSpPr>
        <dsp:cNvPr id="0" name=""/>
        <dsp:cNvSpPr/>
      </dsp:nvSpPr>
      <dsp:spPr>
        <a:xfrm rot="5400000">
          <a:off x="3980812" y="-206178"/>
          <a:ext cx="478721" cy="7409253"/>
        </a:xfrm>
        <a:prstGeom prst="round2SameRect">
          <a:avLst/>
        </a:prstGeom>
        <a:solidFill>
          <a:schemeClr val="lt1">
            <a:alpha val="90000"/>
            <a:hueOff val="0"/>
            <a:satOff val="0"/>
            <a:lumOff val="0"/>
            <a:alphaOff val="0"/>
          </a:schemeClr>
        </a:soli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latin typeface="Times New Roman" pitchFamily="18" charset="0"/>
              <a:cs typeface="Times New Roman" pitchFamily="18" charset="0"/>
            </a:rPr>
            <a:t>DISSEMINATION &amp; EXPLOITATION</a:t>
          </a:r>
          <a:endParaRPr lang="en-US" sz="2800" kern="1200" dirty="0"/>
        </a:p>
      </dsp:txBody>
      <dsp:txXfrm rot="-5400000">
        <a:off x="515547" y="3282456"/>
        <a:ext cx="7385884" cy="431983"/>
      </dsp:txXfrm>
    </dsp:sp>
    <dsp:sp modelId="{8442A824-6FE1-4FBF-816C-EA58C15A30B6}">
      <dsp:nvSpPr>
        <dsp:cNvPr id="0" name=""/>
        <dsp:cNvSpPr/>
      </dsp:nvSpPr>
      <dsp:spPr>
        <a:xfrm rot="5400000">
          <a:off x="-110474" y="4021179"/>
          <a:ext cx="736494" cy="515546"/>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WP7</a:t>
          </a:r>
          <a:endParaRPr lang="en-US" sz="1400" b="1" kern="1200" dirty="0"/>
        </a:p>
      </dsp:txBody>
      <dsp:txXfrm rot="-5400000">
        <a:off x="0" y="4168478"/>
        <a:ext cx="515546" cy="220948"/>
      </dsp:txXfrm>
    </dsp:sp>
    <dsp:sp modelId="{21F09C4E-4E72-4016-98BB-CD0EAD1ABD92}">
      <dsp:nvSpPr>
        <dsp:cNvPr id="0" name=""/>
        <dsp:cNvSpPr/>
      </dsp:nvSpPr>
      <dsp:spPr>
        <a:xfrm rot="5400000">
          <a:off x="3980812" y="445439"/>
          <a:ext cx="478721" cy="7409253"/>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latin typeface="Times New Roman" pitchFamily="18" charset="0"/>
              <a:cs typeface="Times New Roman" pitchFamily="18" charset="0"/>
            </a:rPr>
            <a:t>MANAGEMENT</a:t>
          </a:r>
          <a:endParaRPr lang="en-US" sz="2800" kern="1200" dirty="0"/>
        </a:p>
      </dsp:txBody>
      <dsp:txXfrm rot="-5400000">
        <a:off x="515547" y="3934074"/>
        <a:ext cx="7385884" cy="4319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3CC6F-0776-47E9-AB74-F5BE022052E1}" type="datetimeFigureOut">
              <a:rPr lang="en-US" smtClean="0"/>
              <a:t>10/2/2021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96EF3-05C1-4EFD-ACE2-5E4A0429F56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53611-85F0-4A0A-A696-297D363287CE}"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3611-85F0-4A0A-A696-297D363287CE}"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3611-85F0-4A0A-A696-297D363287CE}"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3611-85F0-4A0A-A696-297D363287CE}"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53611-85F0-4A0A-A696-297D363287CE}"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53611-85F0-4A0A-A696-297D363287CE}"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53611-85F0-4A0A-A696-297D363287CE}" type="datetimeFigureOut">
              <a:rPr lang="en-US" smtClean="0"/>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53611-85F0-4A0A-A696-297D363287CE}" type="datetimeFigureOut">
              <a:rPr lang="en-US" smtClean="0"/>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53611-85F0-4A0A-A696-297D363287CE}" type="datetimeFigureOut">
              <a:rPr lang="en-US" smtClean="0"/>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3611-85F0-4A0A-A696-297D363287CE}"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3611-85F0-4A0A-A696-297D363287CE}"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D849E-B00D-468D-830C-D4FFB735E4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53611-85F0-4A0A-A696-297D363287CE}" type="datetimeFigureOut">
              <a:rPr lang="en-US" smtClean="0"/>
              <a:t>10/2/2021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D849E-B00D-468D-830C-D4FFB735E42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2.jpeg"/><Relationship Id="rId7"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15.jpeg"/><Relationship Id="rId4" Type="http://schemas.openxmlformats.org/officeDocument/2006/relationships/image" Target="../media/image33.jpeg"/><Relationship Id="rId9"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F43E544A-B524-411F-8977-A871DF9AB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9144000" cy="5143500"/>
          </a:xfrm>
          <a:prstGeom prst="rect">
            <a:avLst/>
          </a:prstGeom>
        </p:spPr>
      </p:pic>
      <p:sp>
        <p:nvSpPr>
          <p:cNvPr id="2" name="Title 1">
            <a:extLst>
              <a:ext uri="{FF2B5EF4-FFF2-40B4-BE49-F238E27FC236}">
                <a16:creationId xmlns:a16="http://schemas.microsoft.com/office/drawing/2014/main" id="{840F6CDE-8E05-44FC-9F3D-8A8B8AEA03A2}"/>
              </a:ext>
            </a:extLst>
          </p:cNvPr>
          <p:cNvSpPr>
            <a:spLocks noGrp="1"/>
          </p:cNvSpPr>
          <p:nvPr>
            <p:ph type="ctrTitle"/>
          </p:nvPr>
        </p:nvSpPr>
        <p:spPr>
          <a:xfrm>
            <a:off x="1177834" y="1399581"/>
            <a:ext cx="6858000" cy="659606"/>
          </a:xfrm>
        </p:spPr>
        <p:txBody>
          <a:bodyPr>
            <a:normAutofit/>
          </a:bodyPr>
          <a:lstStyle/>
          <a:p>
            <a:r>
              <a:rPr lang="en-US" sz="1800" b="1" dirty="0">
                <a:solidFill>
                  <a:schemeClr val="accent1"/>
                </a:solidFill>
                <a:latin typeface="Calibri" panose="020F0502020204030204" pitchFamily="34" charset="0"/>
                <a:cs typeface="Times New Roman" panose="02020603050405020304" pitchFamily="18" charset="0"/>
              </a:rPr>
              <a:t>Knowledge Triangle for a Low Carbon </a:t>
            </a:r>
            <a:r>
              <a:rPr lang="en-US" sz="1800" b="1" dirty="0">
                <a:solidFill>
                  <a:schemeClr val="accent1"/>
                </a:solidFill>
                <a:latin typeface="Calibri" panose="020F0502020204030204" pitchFamily="34" charset="0"/>
                <a:cs typeface="Times New Roman" panose="02020603050405020304" pitchFamily="18" charset="0"/>
              </a:rPr>
              <a:t>Economy </a:t>
            </a:r>
            <a:r>
              <a:rPr lang="en-US" altLang="en-US" sz="1800" dirty="0">
                <a:solidFill>
                  <a:schemeClr val="accent1"/>
                </a:solidFill>
                <a:latin typeface="Calibri" panose="020F0502020204030204" pitchFamily="34" charset="0"/>
                <a:cs typeface="Times New Roman" panose="02020603050405020304" pitchFamily="18" charset="0"/>
              </a:rPr>
              <a:t>KALCEA </a:t>
            </a:r>
            <a:br>
              <a:rPr lang="en-US" altLang="en-US" sz="1800" dirty="0">
                <a:solidFill>
                  <a:schemeClr val="accent1"/>
                </a:solidFill>
                <a:latin typeface="Calibri" panose="020F0502020204030204" pitchFamily="34" charset="0"/>
                <a:cs typeface="Times New Roman" panose="02020603050405020304" pitchFamily="18" charset="0"/>
              </a:rPr>
            </a:br>
            <a:r>
              <a:rPr lang="el-GR" sz="1800" dirty="0">
                <a:solidFill>
                  <a:schemeClr val="accent1"/>
                </a:solidFill>
                <a:latin typeface="Calibri" panose="020F0502020204030204" pitchFamily="34" charset="0"/>
                <a:cs typeface="Times New Roman" panose="02020603050405020304" pitchFamily="18" charset="0"/>
              </a:rPr>
              <a:t>618109 </a:t>
            </a:r>
            <a:r>
              <a:rPr lang="el-GR" sz="1800" dirty="0">
                <a:solidFill>
                  <a:schemeClr val="accent1"/>
                </a:solidFill>
                <a:latin typeface="Calibri" panose="020F0502020204030204" pitchFamily="34" charset="0"/>
                <a:cs typeface="Times New Roman" panose="02020603050405020304" pitchFamily="18" charset="0"/>
              </a:rPr>
              <a:t>– </a:t>
            </a:r>
            <a:r>
              <a:rPr lang="en-US" sz="1800" dirty="0">
                <a:solidFill>
                  <a:schemeClr val="accent1"/>
                </a:solidFill>
                <a:latin typeface="Calibri" panose="020F0502020204030204" pitchFamily="34" charset="0"/>
                <a:cs typeface="Times New Roman" panose="02020603050405020304" pitchFamily="18" charset="0"/>
              </a:rPr>
              <a:t>EPP</a:t>
            </a:r>
            <a:r>
              <a:rPr lang="el-GR" sz="1800" dirty="0">
                <a:solidFill>
                  <a:schemeClr val="accent1"/>
                </a:solidFill>
                <a:latin typeface="Calibri" panose="020F0502020204030204" pitchFamily="34" charset="0"/>
                <a:cs typeface="Times New Roman" panose="02020603050405020304" pitchFamily="18" charset="0"/>
              </a:rPr>
              <a:t>-1-2020-1-</a:t>
            </a:r>
            <a:r>
              <a:rPr lang="en-US" sz="1800" dirty="0">
                <a:solidFill>
                  <a:schemeClr val="accent1"/>
                </a:solidFill>
                <a:latin typeface="Calibri" panose="020F0502020204030204" pitchFamily="34" charset="0"/>
                <a:cs typeface="Times New Roman" panose="02020603050405020304" pitchFamily="18" charset="0"/>
              </a:rPr>
              <a:t>EL</a:t>
            </a:r>
            <a:r>
              <a:rPr lang="el-GR" sz="1800" dirty="0">
                <a:solidFill>
                  <a:schemeClr val="accent1"/>
                </a:solidFill>
                <a:latin typeface="Calibri" panose="020F0502020204030204" pitchFamily="34" charset="0"/>
                <a:cs typeface="Times New Roman" panose="02020603050405020304" pitchFamily="18" charset="0"/>
              </a:rPr>
              <a:t>-</a:t>
            </a:r>
            <a:r>
              <a:rPr lang="en-US" sz="1800" dirty="0">
                <a:solidFill>
                  <a:schemeClr val="accent1"/>
                </a:solidFill>
                <a:latin typeface="Calibri" panose="020F0502020204030204" pitchFamily="34" charset="0"/>
                <a:cs typeface="Times New Roman" panose="02020603050405020304" pitchFamily="18" charset="0"/>
              </a:rPr>
              <a:t>EPPKA</a:t>
            </a:r>
            <a:r>
              <a:rPr lang="el-GR" sz="1800" dirty="0">
                <a:solidFill>
                  <a:schemeClr val="accent1"/>
                </a:solidFill>
                <a:latin typeface="Calibri" panose="020F0502020204030204" pitchFamily="34" charset="0"/>
                <a:cs typeface="Times New Roman" panose="02020603050405020304" pitchFamily="18" charset="0"/>
              </a:rPr>
              <a:t>2-</a:t>
            </a:r>
            <a:r>
              <a:rPr lang="en-US" sz="1800" dirty="0">
                <a:solidFill>
                  <a:schemeClr val="accent1"/>
                </a:solidFill>
                <a:latin typeface="Calibri" panose="020F0502020204030204" pitchFamily="34" charset="0"/>
                <a:cs typeface="Times New Roman" panose="02020603050405020304" pitchFamily="18" charset="0"/>
              </a:rPr>
              <a:t>CBHE</a:t>
            </a:r>
            <a:r>
              <a:rPr lang="el-GR" sz="1800" dirty="0">
                <a:solidFill>
                  <a:schemeClr val="accent1"/>
                </a:solidFill>
                <a:latin typeface="Calibri" panose="020F0502020204030204" pitchFamily="34" charset="0"/>
                <a:cs typeface="Times New Roman" panose="02020603050405020304" pitchFamily="18" charset="0"/>
              </a:rPr>
              <a:t>-</a:t>
            </a:r>
            <a:r>
              <a:rPr lang="en-US" sz="1800" dirty="0">
                <a:solidFill>
                  <a:schemeClr val="accent1"/>
                </a:solidFill>
                <a:latin typeface="Calibri" panose="020F0502020204030204" pitchFamily="34" charset="0"/>
                <a:cs typeface="Times New Roman" panose="02020603050405020304" pitchFamily="18" charset="0"/>
              </a:rPr>
              <a:t>JP</a:t>
            </a:r>
            <a:endParaRPr lang="en-US" sz="1800" dirty="0"/>
          </a:p>
        </p:txBody>
      </p:sp>
      <p:sp>
        <p:nvSpPr>
          <p:cNvPr id="8" name="Rectangle 7"/>
          <p:cNvSpPr/>
          <p:nvPr/>
        </p:nvSpPr>
        <p:spPr>
          <a:xfrm>
            <a:off x="2209800" y="1992082"/>
            <a:ext cx="4572000" cy="369332"/>
          </a:xfrm>
          <a:prstGeom prst="rect">
            <a:avLst/>
          </a:prstGeom>
        </p:spPr>
        <p:txBody>
          <a:bodyPr>
            <a:spAutoFit/>
          </a:bodyPr>
          <a:lstStyle/>
          <a:p>
            <a:pPr algn="ctr"/>
            <a:r>
              <a:rPr lang="en-GB" b="1" dirty="0" smtClean="0"/>
              <a:t>15.11.2020 </a:t>
            </a:r>
            <a:r>
              <a:rPr lang="en-GB" b="1" dirty="0"/>
              <a:t>– 14.11.2023</a:t>
            </a:r>
          </a:p>
        </p:txBody>
      </p:sp>
      <p:sp>
        <p:nvSpPr>
          <p:cNvPr id="9" name="Rectangle 8"/>
          <p:cNvSpPr/>
          <p:nvPr/>
        </p:nvSpPr>
        <p:spPr>
          <a:xfrm>
            <a:off x="3467100" y="4231082"/>
            <a:ext cx="2209800" cy="584775"/>
          </a:xfrm>
          <a:prstGeom prst="rect">
            <a:avLst/>
          </a:prstGeom>
        </p:spPr>
        <p:txBody>
          <a:bodyPr wrap="square">
            <a:spAutoFit/>
          </a:bodyPr>
          <a:lstStyle/>
          <a:p>
            <a:pPr algn="ctr"/>
            <a:r>
              <a:rPr lang="en-GB" sz="1600" b="1" dirty="0" smtClean="0"/>
              <a:t>Mrs. </a:t>
            </a:r>
            <a:r>
              <a:rPr lang="en-GB" sz="1600" b="1" dirty="0" err="1" smtClean="0"/>
              <a:t>Klarida</a:t>
            </a:r>
            <a:r>
              <a:rPr lang="en-GB" sz="1600" b="1" dirty="0" smtClean="0"/>
              <a:t> </a:t>
            </a:r>
            <a:r>
              <a:rPr lang="en-GB" sz="1600" b="1" dirty="0" err="1" smtClean="0"/>
              <a:t>Prendi</a:t>
            </a:r>
            <a:endParaRPr lang="en-GB" sz="1600" b="1" dirty="0" smtClean="0"/>
          </a:p>
          <a:p>
            <a:pPr algn="ctr"/>
            <a:r>
              <a:rPr lang="en-GB" sz="1600" b="1" dirty="0" smtClean="0"/>
              <a:t>30.04.2021</a:t>
            </a:r>
            <a:endParaRPr lang="en-US" sz="1600" dirty="0"/>
          </a:p>
        </p:txBody>
      </p:sp>
      <p:sp>
        <p:nvSpPr>
          <p:cNvPr id="10" name="Rectangle 9"/>
          <p:cNvSpPr/>
          <p:nvPr/>
        </p:nvSpPr>
        <p:spPr>
          <a:xfrm>
            <a:off x="838200" y="3032973"/>
            <a:ext cx="7848600" cy="369332"/>
          </a:xfrm>
          <a:prstGeom prst="rect">
            <a:avLst/>
          </a:prstGeom>
        </p:spPr>
        <p:txBody>
          <a:bodyPr wrap="square">
            <a:spAutoFit/>
          </a:bodyPr>
          <a:lstStyle/>
          <a:p>
            <a:pPr algn="ctr"/>
            <a:r>
              <a:rPr lang="en-US" dirty="0"/>
              <a:t>Report on the current situation of the knowledge triangle in each HEI</a:t>
            </a:r>
          </a:p>
        </p:txBody>
      </p:sp>
    </p:spTree>
    <p:extLst>
      <p:ext uri="{BB962C8B-B14F-4D97-AF65-F5344CB8AC3E}">
        <p14:creationId xmlns:p14="http://schemas.microsoft.com/office/powerpoint/2010/main" val="3527532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smtClean="0">
                <a:latin typeface="Times New Roman" pitchFamily="18" charset="0"/>
                <a:cs typeface="Times New Roman" pitchFamily="18" charset="0"/>
              </a:rPr>
              <a:t>Development and implementation of professional </a:t>
            </a:r>
            <a:r>
              <a:rPr lang="en-US" dirty="0" err="1" smtClean="0">
                <a:latin typeface="Times New Roman" pitchFamily="18" charset="0"/>
                <a:cs typeface="Times New Roman" pitchFamily="18" charset="0"/>
              </a:rPr>
              <a:t>programme</a:t>
            </a:r>
            <a:r>
              <a:rPr lang="en-US" dirty="0" smtClean="0">
                <a:latin typeface="Times New Roman" pitchFamily="18" charset="0"/>
                <a:cs typeface="Times New Roman" pitchFamily="18" charset="0"/>
              </a:rPr>
              <a:t> in Sustainable Energy and Innovation.</a:t>
            </a:r>
          </a:p>
          <a:p>
            <a:r>
              <a:rPr lang="en-US" dirty="0" smtClean="0">
                <a:latin typeface="Times New Roman" pitchFamily="18" charset="0"/>
                <a:cs typeface="Times New Roman" pitchFamily="18" charset="0"/>
              </a:rPr>
              <a:t>One </a:t>
            </a:r>
            <a:r>
              <a:rPr lang="en-US" b="1" dirty="0" smtClean="0">
                <a:latin typeface="Times New Roman" pitchFamily="18" charset="0"/>
                <a:cs typeface="Times New Roman" pitchFamily="18" charset="0"/>
              </a:rPr>
              <a:t>workshop</a:t>
            </a:r>
            <a:r>
              <a:rPr lang="en-US" dirty="0" smtClean="0">
                <a:latin typeface="Times New Roman" pitchFamily="18" charset="0"/>
                <a:cs typeface="Times New Roman" pitchFamily="18" charset="0"/>
              </a:rPr>
              <a:t> will be organized at the University of East Sarajevo. </a:t>
            </a:r>
          </a:p>
          <a:p>
            <a:r>
              <a:rPr lang="en-GB" b="1" dirty="0" smtClean="0">
                <a:latin typeface="Times New Roman" pitchFamily="18" charset="0"/>
                <a:cs typeface="Times New Roman" pitchFamily="18" charset="0"/>
              </a:rPr>
              <a:t>Estimated Duration Date: </a:t>
            </a:r>
          </a:p>
          <a:p>
            <a:pPr>
              <a:buNone/>
            </a:pPr>
            <a:r>
              <a:rPr lang="en-GB"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15/1</a:t>
            </a:r>
            <a:r>
              <a:rPr lang="el-GR"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/202</a:t>
            </a:r>
            <a:r>
              <a:rPr lang="el-GR"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14/11/2023</a:t>
            </a:r>
            <a:endParaRPr lang="en-GB"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Lead- </a:t>
            </a:r>
            <a:r>
              <a:rPr lang="en-US" dirty="0" smtClean="0">
                <a:latin typeface="Times New Roman" pitchFamily="18" charset="0"/>
                <a:cs typeface="Times New Roman" pitchFamily="18" charset="0"/>
              </a:rPr>
              <a:t>Riga Technical University, </a:t>
            </a:r>
          </a:p>
          <a:p>
            <a:pPr>
              <a:buNone/>
            </a:pPr>
            <a:r>
              <a:rPr lang="en-US" b="1" dirty="0" smtClean="0">
                <a:latin typeface="Times New Roman" pitchFamily="18" charset="0"/>
                <a:cs typeface="Times New Roman" pitchFamily="18" charset="0"/>
              </a:rPr>
              <a:t>   co-lead- </a:t>
            </a:r>
            <a:r>
              <a:rPr lang="en-US" dirty="0" smtClean="0">
                <a:latin typeface="Times New Roman" pitchFamily="18" charset="0"/>
                <a:cs typeface="Times New Roman" pitchFamily="18" charset="0"/>
              </a:rPr>
              <a:t>University of East Sarajevo.</a:t>
            </a:r>
            <a:endParaRPr lang="en-GB"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grpSp>
        <p:nvGrpSpPr>
          <p:cNvPr id="2" name="Group 6"/>
          <p:cNvGrpSpPr/>
          <p:nvPr/>
        </p:nvGrpSpPr>
        <p:grpSpPr>
          <a:xfrm>
            <a:off x="914400" y="762000"/>
            <a:ext cx="7162800" cy="685800"/>
            <a:chOff x="609600" y="3060753"/>
            <a:chExt cx="7924799" cy="736494"/>
          </a:xfrm>
        </p:grpSpPr>
        <p:grpSp>
          <p:nvGrpSpPr>
            <p:cNvPr id="4" name="Group 5"/>
            <p:cNvGrpSpPr/>
            <p:nvPr/>
          </p:nvGrpSpPr>
          <p:grpSpPr>
            <a:xfrm>
              <a:off x="609600" y="3060753"/>
              <a:ext cx="515546" cy="736494"/>
              <a:chOff x="0" y="652617"/>
              <a:chExt cx="515546" cy="736494"/>
            </a:xfrm>
          </p:grpSpPr>
          <p:sp>
            <p:nvSpPr>
              <p:cNvPr id="12" name="Chevron 11"/>
              <p:cNvSpPr/>
              <p:nvPr/>
            </p:nvSpPr>
            <p:spPr>
              <a:xfrm rot="5400000">
                <a:off x="-110474" y="763091"/>
                <a:ext cx="736494" cy="515546"/>
              </a:xfrm>
              <a:prstGeom prst="chevron">
                <a:avLst/>
              </a:prstGeom>
            </p:spPr>
            <p:style>
              <a:lnRef idx="1">
                <a:schemeClr val="accent2">
                  <a:hueOff val="780253"/>
                  <a:satOff val="-973"/>
                  <a:lumOff val="229"/>
                  <a:alphaOff val="0"/>
                </a:schemeClr>
              </a:lnRef>
              <a:fillRef idx="3">
                <a:schemeClr val="accent2">
                  <a:hueOff val="780253"/>
                  <a:satOff val="-973"/>
                  <a:lumOff val="229"/>
                  <a:alphaOff val="0"/>
                </a:schemeClr>
              </a:fillRef>
              <a:effectRef idx="3">
                <a:schemeClr val="accent2">
                  <a:hueOff val="780253"/>
                  <a:satOff val="-973"/>
                  <a:lumOff val="229"/>
                  <a:alphaOff val="0"/>
                </a:schemeClr>
              </a:effectRef>
              <a:fontRef idx="minor">
                <a:schemeClr val="lt1"/>
              </a:fontRef>
            </p:style>
          </p:sp>
          <p:sp>
            <p:nvSpPr>
              <p:cNvPr id="13" name="Chevron 4"/>
              <p:cNvSpPr/>
              <p:nvPr/>
            </p:nvSpPr>
            <p:spPr>
              <a:xfrm>
                <a:off x="0" y="910390"/>
                <a:ext cx="515546" cy="220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WP4</a:t>
                </a:r>
                <a:endParaRPr lang="en-US" sz="1400" kern="1200" dirty="0"/>
              </a:p>
            </p:txBody>
          </p:sp>
        </p:grpSp>
        <p:grpSp>
          <p:nvGrpSpPr>
            <p:cNvPr id="5" name="Group 6"/>
            <p:cNvGrpSpPr/>
            <p:nvPr/>
          </p:nvGrpSpPr>
          <p:grpSpPr>
            <a:xfrm>
              <a:off x="1125146" y="3060754"/>
              <a:ext cx="7409253" cy="478721"/>
              <a:chOff x="515546" y="652618"/>
              <a:chExt cx="7409253" cy="478721"/>
            </a:xfrm>
          </p:grpSpPr>
          <p:sp>
            <p:nvSpPr>
              <p:cNvPr id="10" name="Round Same Side Corner Rectangle 9"/>
              <p:cNvSpPr/>
              <p:nvPr/>
            </p:nvSpPr>
            <p:spPr>
              <a:xfrm rot="5400000">
                <a:off x="3980812" y="-2812648"/>
                <a:ext cx="478721" cy="7409253"/>
              </a:xfrm>
              <a:prstGeom prst="round2SameRect">
                <a:avLst/>
              </a:prstGeom>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Round Same Side Corner Rectangle 6"/>
              <p:cNvSpPr/>
              <p:nvPr/>
            </p:nvSpPr>
            <p:spPr>
              <a:xfrm>
                <a:off x="515547" y="675986"/>
                <a:ext cx="7385884" cy="431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en-GB" sz="2800" b="1" kern="1200" dirty="0" smtClean="0">
                    <a:latin typeface="Times New Roman" pitchFamily="18" charset="0"/>
                    <a:cs typeface="Times New Roman" pitchFamily="18" charset="0"/>
                  </a:rPr>
                  <a:t>DEVELOPMENT</a:t>
                </a:r>
                <a:endParaRPr lang="en-US" sz="2800" kern="1200" dirty="0"/>
              </a:p>
            </p:txBody>
          </p:sp>
        </p:grpSp>
      </p:grpSp>
      <p:sp>
        <p:nvSpPr>
          <p:cNvPr id="14" name="TextBox 13"/>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sp>
        <p:nvSpPr>
          <p:cNvPr id="16" name="Rectangle 15"/>
          <p:cNvSpPr/>
          <p:nvPr/>
        </p:nvSpPr>
        <p:spPr>
          <a:xfrm>
            <a:off x="2057400" y="4495800"/>
            <a:ext cx="4495800" cy="533400"/>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8" descr="Check clipart translucent, Check translucent Transparent FREE for download  on WebStockReview 2021"/>
          <p:cNvPicPr>
            <a:picLocks noChangeAspect="1" noChangeArrowheads="1"/>
          </p:cNvPicPr>
          <p:nvPr/>
        </p:nvPicPr>
        <p:blipFill>
          <a:blip r:embed="rId3" cstate="print"/>
          <a:srcRect/>
          <a:stretch>
            <a:fillRect/>
          </a:stretch>
        </p:blipFill>
        <p:spPr bwMode="auto">
          <a:xfrm>
            <a:off x="6781800" y="4419600"/>
            <a:ext cx="607886" cy="644972"/>
          </a:xfrm>
          <a:prstGeom prst="rect">
            <a:avLst/>
          </a:prstGeom>
          <a:noFill/>
        </p:spPr>
      </p:pic>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9" name="Picture 18"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smtClean="0">
                <a:latin typeface="Times New Roman" pitchFamily="18" charset="0"/>
                <a:cs typeface="Times New Roman" pitchFamily="18" charset="0"/>
              </a:rPr>
              <a:t>This WP is dedicated to the quality assurance and monitoring of the project implementation and its outcomes, according to the ENQA guidelines. </a:t>
            </a:r>
          </a:p>
          <a:p>
            <a:r>
              <a:rPr lang="en-GB" b="1" dirty="0" smtClean="0">
                <a:latin typeface="Times New Roman" pitchFamily="18" charset="0"/>
                <a:cs typeface="Times New Roman" pitchFamily="18" charset="0"/>
              </a:rPr>
              <a:t>Estimated Duration Date: </a:t>
            </a:r>
          </a:p>
          <a:p>
            <a:pPr>
              <a:buNone/>
            </a:pPr>
            <a:r>
              <a:rPr lang="en-GB"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15-11-2020: 14-11-2023</a:t>
            </a:r>
            <a:endParaRPr lang="en-GB"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Lead-</a:t>
            </a:r>
            <a:r>
              <a:rPr lang="en-US" dirty="0" smtClean="0">
                <a:latin typeface="Times New Roman" pitchFamily="18" charset="0"/>
                <a:cs typeface="Times New Roman" pitchFamily="18" charset="0"/>
              </a:rPr>
              <a:t>Creative Thinking Development, </a:t>
            </a:r>
          </a:p>
          <a:p>
            <a:pPr>
              <a:buNone/>
            </a:pPr>
            <a:r>
              <a:rPr lang="en-US" b="1" dirty="0" smtClean="0">
                <a:latin typeface="Times New Roman" pitchFamily="18" charset="0"/>
                <a:cs typeface="Times New Roman" pitchFamily="18" charset="0"/>
              </a:rPr>
              <a:t>   Co-lead-</a:t>
            </a:r>
            <a:r>
              <a:rPr lang="en-US" dirty="0" smtClean="0">
                <a:latin typeface="Times New Roman" pitchFamily="18" charset="0"/>
                <a:cs typeface="Times New Roman" pitchFamily="18" charset="0"/>
              </a:rPr>
              <a:t>University of </a:t>
            </a:r>
            <a:r>
              <a:rPr lang="en-US" dirty="0" err="1" smtClean="0">
                <a:latin typeface="Times New Roman" pitchFamily="18" charset="0"/>
                <a:cs typeface="Times New Roman" pitchFamily="18" charset="0"/>
              </a:rPr>
              <a:t>Pristina</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Kosovska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Mitrovica</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grpSp>
        <p:nvGrpSpPr>
          <p:cNvPr id="2" name="Group 14"/>
          <p:cNvGrpSpPr/>
          <p:nvPr/>
        </p:nvGrpSpPr>
        <p:grpSpPr>
          <a:xfrm>
            <a:off x="914400" y="762000"/>
            <a:ext cx="7162800" cy="685800"/>
            <a:chOff x="609600" y="3060753"/>
            <a:chExt cx="7924799" cy="736494"/>
          </a:xfrm>
        </p:grpSpPr>
        <p:grpSp>
          <p:nvGrpSpPr>
            <p:cNvPr id="4" name="Group 5"/>
            <p:cNvGrpSpPr/>
            <p:nvPr/>
          </p:nvGrpSpPr>
          <p:grpSpPr>
            <a:xfrm>
              <a:off x="609600" y="3060753"/>
              <a:ext cx="515546" cy="736494"/>
              <a:chOff x="0" y="652617"/>
              <a:chExt cx="515546" cy="736494"/>
            </a:xfrm>
          </p:grpSpPr>
          <p:sp>
            <p:nvSpPr>
              <p:cNvPr id="20" name="Chevron 19"/>
              <p:cNvSpPr/>
              <p:nvPr/>
            </p:nvSpPr>
            <p:spPr>
              <a:xfrm rot="5400000">
                <a:off x="-110474" y="763091"/>
                <a:ext cx="736494" cy="515546"/>
              </a:xfrm>
              <a:prstGeom prst="chevron">
                <a:avLst/>
              </a:prstGeom>
            </p:spPr>
            <p:style>
              <a:lnRef idx="1">
                <a:schemeClr val="accent2">
                  <a:hueOff val="780253"/>
                  <a:satOff val="-973"/>
                  <a:lumOff val="229"/>
                  <a:alphaOff val="0"/>
                </a:schemeClr>
              </a:lnRef>
              <a:fillRef idx="3">
                <a:schemeClr val="accent2">
                  <a:hueOff val="780253"/>
                  <a:satOff val="-973"/>
                  <a:lumOff val="229"/>
                  <a:alphaOff val="0"/>
                </a:schemeClr>
              </a:fillRef>
              <a:effectRef idx="3">
                <a:schemeClr val="accent2">
                  <a:hueOff val="780253"/>
                  <a:satOff val="-973"/>
                  <a:lumOff val="229"/>
                  <a:alphaOff val="0"/>
                </a:schemeClr>
              </a:effectRef>
              <a:fontRef idx="minor">
                <a:schemeClr val="lt1"/>
              </a:fontRef>
            </p:style>
          </p:sp>
          <p:sp>
            <p:nvSpPr>
              <p:cNvPr id="21" name="Chevron 4"/>
              <p:cNvSpPr/>
              <p:nvPr/>
            </p:nvSpPr>
            <p:spPr>
              <a:xfrm>
                <a:off x="0" y="910390"/>
                <a:ext cx="515546" cy="220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WP5</a:t>
                </a:r>
                <a:endParaRPr lang="en-US" sz="1400" kern="1200" dirty="0"/>
              </a:p>
            </p:txBody>
          </p:sp>
        </p:grpSp>
        <p:grpSp>
          <p:nvGrpSpPr>
            <p:cNvPr id="5" name="Group 6"/>
            <p:cNvGrpSpPr/>
            <p:nvPr/>
          </p:nvGrpSpPr>
          <p:grpSpPr>
            <a:xfrm>
              <a:off x="1125146" y="3060754"/>
              <a:ext cx="7409253" cy="478721"/>
              <a:chOff x="515546" y="652618"/>
              <a:chExt cx="7409253" cy="478721"/>
            </a:xfrm>
          </p:grpSpPr>
          <p:sp>
            <p:nvSpPr>
              <p:cNvPr id="18" name="Round Same Side Corner Rectangle 17"/>
              <p:cNvSpPr/>
              <p:nvPr/>
            </p:nvSpPr>
            <p:spPr>
              <a:xfrm rot="5400000">
                <a:off x="3980812" y="-2812648"/>
                <a:ext cx="478721" cy="7409253"/>
              </a:xfrm>
              <a:prstGeom prst="round2SameRect">
                <a:avLst/>
              </a:prstGeom>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Round Same Side Corner Rectangle 6"/>
              <p:cNvSpPr/>
              <p:nvPr/>
            </p:nvSpPr>
            <p:spPr>
              <a:xfrm>
                <a:off x="515547" y="675986"/>
                <a:ext cx="7385884" cy="431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lvl="0"/>
                <a:r>
                  <a:rPr lang="en-GB" sz="2800" b="1" dirty="0" smtClean="0">
                    <a:latin typeface="Times New Roman" pitchFamily="18" charset="0"/>
                    <a:cs typeface="Times New Roman" pitchFamily="18" charset="0"/>
                  </a:rPr>
                  <a:t>QUALITY PLAN</a:t>
                </a:r>
                <a:endParaRPr lang="en-US" sz="2800" dirty="0"/>
              </a:p>
            </p:txBody>
          </p:sp>
        </p:grpSp>
      </p:grpSp>
      <p:sp>
        <p:nvSpPr>
          <p:cNvPr id="22" name="TextBox 21"/>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3" name="Picture 22"/>
          <p:cNvPicPr/>
          <p:nvPr/>
        </p:nvPicPr>
        <p:blipFill>
          <a:blip r:embed="rId2"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sp>
        <p:nvSpPr>
          <p:cNvPr id="24" name="Rectangle 23"/>
          <p:cNvSpPr/>
          <p:nvPr/>
        </p:nvSpPr>
        <p:spPr>
          <a:xfrm>
            <a:off x="2590800" y="3962400"/>
            <a:ext cx="4495800" cy="457200"/>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18" descr="Check clipart translucent, Check translucent Transparent FREE for download  on WebStockReview 2021"/>
          <p:cNvPicPr>
            <a:picLocks noChangeAspect="1" noChangeArrowheads="1"/>
          </p:cNvPicPr>
          <p:nvPr/>
        </p:nvPicPr>
        <p:blipFill>
          <a:blip r:embed="rId3" cstate="print"/>
          <a:srcRect/>
          <a:stretch>
            <a:fillRect/>
          </a:stretch>
        </p:blipFill>
        <p:spPr bwMode="auto">
          <a:xfrm>
            <a:off x="7162800" y="3733800"/>
            <a:ext cx="607886" cy="644972"/>
          </a:xfrm>
          <a:prstGeom prst="rect">
            <a:avLst/>
          </a:prstGeom>
          <a:noFill/>
        </p:spPr>
      </p:pic>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5" name="Picture 14"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US" dirty="0" smtClean="0">
                <a:latin typeface="Times New Roman" pitchFamily="18" charset="0"/>
                <a:cs typeface="Times New Roman" pitchFamily="18" charset="0"/>
              </a:rPr>
              <a:t>The WP will cover internal and external dissemination performed by WB and EU partners respectively. </a:t>
            </a:r>
          </a:p>
          <a:p>
            <a:r>
              <a:rPr lang="en-US" dirty="0" smtClean="0">
                <a:latin typeface="Times New Roman" pitchFamily="18" charset="0"/>
                <a:cs typeface="Times New Roman" pitchFamily="18" charset="0"/>
              </a:rPr>
              <a:t>The aim of dissemination is to:</a:t>
            </a:r>
          </a:p>
          <a:p>
            <a:pPr>
              <a:buNone/>
            </a:pPr>
            <a:r>
              <a:rPr lang="en-US" dirty="0" smtClean="0">
                <a:latin typeface="Times New Roman" pitchFamily="18" charset="0"/>
                <a:cs typeface="Times New Roman" pitchFamily="18" charset="0"/>
              </a:rPr>
              <a:t>    1) increase public awareness about the project and its impact and;</a:t>
            </a:r>
          </a:p>
          <a:p>
            <a:pPr>
              <a:buNone/>
            </a:pPr>
            <a:r>
              <a:rPr lang="en-US" dirty="0" smtClean="0">
                <a:latin typeface="Times New Roman" pitchFamily="18" charset="0"/>
                <a:cs typeface="Times New Roman" pitchFamily="18" charset="0"/>
              </a:rPr>
              <a:t>    2) motivate academic staff, professionals, industry sector, researches to increase cooperation between academia and industry, with aim to increase impacts of a working knowledge triangle on society. </a:t>
            </a:r>
          </a:p>
          <a:p>
            <a:r>
              <a:rPr lang="en-GB" b="1" dirty="0" smtClean="0">
                <a:latin typeface="Times New Roman" pitchFamily="18" charset="0"/>
                <a:cs typeface="Times New Roman" pitchFamily="18" charset="0"/>
              </a:rPr>
              <a:t>Estimated Duration Date: </a:t>
            </a:r>
            <a:r>
              <a:rPr lang="en-US" sz="3100" dirty="0" smtClean="0">
                <a:latin typeface="Times New Roman" pitchFamily="18" charset="0"/>
                <a:cs typeface="Times New Roman" pitchFamily="18" charset="0"/>
              </a:rPr>
              <a:t>15-11-2020: 14/11/2023</a:t>
            </a:r>
            <a:endParaRPr lang="en-GB"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Lead-</a:t>
            </a:r>
            <a:r>
              <a:rPr lang="en-US" dirty="0" smtClean="0">
                <a:latin typeface="Times New Roman" pitchFamily="18" charset="0"/>
                <a:cs typeface="Times New Roman" pitchFamily="18" charset="0"/>
              </a:rPr>
              <a:t> European University of Tirana, </a:t>
            </a:r>
          </a:p>
          <a:p>
            <a:pPr>
              <a:buNone/>
            </a:pPr>
            <a:r>
              <a:rPr lang="en-US" b="1" dirty="0" smtClean="0">
                <a:latin typeface="Times New Roman" pitchFamily="18" charset="0"/>
                <a:cs typeface="Times New Roman" pitchFamily="18" charset="0"/>
              </a:rPr>
              <a:t>    Co-lead- </a:t>
            </a:r>
            <a:r>
              <a:rPr lang="en-US" dirty="0" err="1" smtClean="0">
                <a:latin typeface="Times New Roman" pitchFamily="18" charset="0"/>
                <a:cs typeface="Times New Roman" pitchFamily="18" charset="0"/>
              </a:rPr>
              <a:t>Universum</a:t>
            </a:r>
            <a:r>
              <a:rPr lang="en-US" dirty="0" smtClean="0">
                <a:latin typeface="Times New Roman" pitchFamily="18" charset="0"/>
                <a:cs typeface="Times New Roman" pitchFamily="18" charset="0"/>
              </a:rPr>
              <a:t> College.</a:t>
            </a:r>
          </a:p>
          <a:p>
            <a:endParaRPr lang="en-US" dirty="0">
              <a:latin typeface="Times New Roman" pitchFamily="18" charset="0"/>
              <a:cs typeface="Times New Roman" pitchFamily="18" charset="0"/>
            </a:endParaRPr>
          </a:p>
        </p:txBody>
      </p:sp>
      <p:grpSp>
        <p:nvGrpSpPr>
          <p:cNvPr id="2" name="Group 5"/>
          <p:cNvGrpSpPr/>
          <p:nvPr/>
        </p:nvGrpSpPr>
        <p:grpSpPr>
          <a:xfrm>
            <a:off x="914400" y="685800"/>
            <a:ext cx="7162800" cy="685800"/>
            <a:chOff x="609600" y="3060753"/>
            <a:chExt cx="7924799" cy="736494"/>
          </a:xfrm>
        </p:grpSpPr>
        <p:grpSp>
          <p:nvGrpSpPr>
            <p:cNvPr id="4" name="Group 5"/>
            <p:cNvGrpSpPr/>
            <p:nvPr/>
          </p:nvGrpSpPr>
          <p:grpSpPr>
            <a:xfrm>
              <a:off x="609600" y="3060753"/>
              <a:ext cx="515546" cy="736494"/>
              <a:chOff x="0" y="652617"/>
              <a:chExt cx="515546" cy="736494"/>
            </a:xfrm>
          </p:grpSpPr>
          <p:sp>
            <p:nvSpPr>
              <p:cNvPr id="11" name="Chevron 10"/>
              <p:cNvSpPr/>
              <p:nvPr/>
            </p:nvSpPr>
            <p:spPr>
              <a:xfrm rot="5400000">
                <a:off x="-110474" y="763091"/>
                <a:ext cx="736494" cy="515546"/>
              </a:xfrm>
              <a:prstGeom prst="chevron">
                <a:avLst/>
              </a:prstGeom>
            </p:spPr>
            <p:style>
              <a:lnRef idx="1">
                <a:schemeClr val="accent2">
                  <a:hueOff val="780253"/>
                  <a:satOff val="-973"/>
                  <a:lumOff val="229"/>
                  <a:alphaOff val="0"/>
                </a:schemeClr>
              </a:lnRef>
              <a:fillRef idx="3">
                <a:schemeClr val="accent2">
                  <a:hueOff val="780253"/>
                  <a:satOff val="-973"/>
                  <a:lumOff val="229"/>
                  <a:alphaOff val="0"/>
                </a:schemeClr>
              </a:fillRef>
              <a:effectRef idx="3">
                <a:schemeClr val="accent2">
                  <a:hueOff val="780253"/>
                  <a:satOff val="-973"/>
                  <a:lumOff val="229"/>
                  <a:alphaOff val="0"/>
                </a:schemeClr>
              </a:effectRef>
              <a:fontRef idx="minor">
                <a:schemeClr val="lt1"/>
              </a:fontRef>
            </p:style>
          </p:sp>
          <p:sp>
            <p:nvSpPr>
              <p:cNvPr id="12" name="Chevron 4"/>
              <p:cNvSpPr/>
              <p:nvPr/>
            </p:nvSpPr>
            <p:spPr>
              <a:xfrm>
                <a:off x="0" y="910390"/>
                <a:ext cx="515546" cy="220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WP6</a:t>
                </a:r>
                <a:endParaRPr lang="en-US" sz="1400" kern="1200" dirty="0"/>
              </a:p>
            </p:txBody>
          </p:sp>
        </p:grpSp>
        <p:grpSp>
          <p:nvGrpSpPr>
            <p:cNvPr id="5" name="Group 6"/>
            <p:cNvGrpSpPr/>
            <p:nvPr/>
          </p:nvGrpSpPr>
          <p:grpSpPr>
            <a:xfrm>
              <a:off x="1125146" y="3060754"/>
              <a:ext cx="7409253" cy="478721"/>
              <a:chOff x="515546" y="652618"/>
              <a:chExt cx="7409253" cy="478721"/>
            </a:xfrm>
          </p:grpSpPr>
          <p:sp>
            <p:nvSpPr>
              <p:cNvPr id="9" name="Round Same Side Corner Rectangle 8"/>
              <p:cNvSpPr/>
              <p:nvPr/>
            </p:nvSpPr>
            <p:spPr>
              <a:xfrm rot="5400000">
                <a:off x="3980812" y="-2812648"/>
                <a:ext cx="478721" cy="7409253"/>
              </a:xfrm>
              <a:prstGeom prst="round2SameRect">
                <a:avLst/>
              </a:prstGeom>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5547" y="675986"/>
                <a:ext cx="7385884" cy="431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lvl="0"/>
                <a:r>
                  <a:rPr lang="en-GB" sz="2800" b="1" dirty="0" smtClean="0">
                    <a:latin typeface="Times New Roman" pitchFamily="18" charset="0"/>
                    <a:cs typeface="Times New Roman" pitchFamily="18" charset="0"/>
                  </a:rPr>
                  <a:t>DISSEMINATION &amp; EXPLOITATION</a:t>
                </a:r>
                <a:endParaRPr lang="en-US" sz="2800" dirty="0"/>
              </a:p>
            </p:txBody>
          </p:sp>
        </p:grpSp>
      </p:grpSp>
      <p:sp>
        <p:nvSpPr>
          <p:cNvPr id="14" name="TextBox 13"/>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sp>
        <p:nvSpPr>
          <p:cNvPr id="16" name="Rectangle 15"/>
          <p:cNvSpPr/>
          <p:nvPr/>
        </p:nvSpPr>
        <p:spPr>
          <a:xfrm>
            <a:off x="4495800" y="4648200"/>
            <a:ext cx="3048000" cy="381000"/>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8" descr="Check clipart translucent, Check translucent Transparent FREE for download  on WebStockReview 2021"/>
          <p:cNvPicPr>
            <a:picLocks noChangeAspect="1" noChangeArrowheads="1"/>
          </p:cNvPicPr>
          <p:nvPr/>
        </p:nvPicPr>
        <p:blipFill>
          <a:blip r:embed="rId3" cstate="print"/>
          <a:srcRect/>
          <a:stretch>
            <a:fillRect/>
          </a:stretch>
        </p:blipFill>
        <p:spPr bwMode="auto">
          <a:xfrm>
            <a:off x="7620000" y="4572000"/>
            <a:ext cx="392431" cy="416372"/>
          </a:xfrm>
          <a:prstGeom prst="rect">
            <a:avLst/>
          </a:prstGeom>
          <a:noFill/>
        </p:spPr>
      </p:pic>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9" name="Picture 18"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latin typeface="Times New Roman" pitchFamily="18" charset="0"/>
                <a:cs typeface="Times New Roman" pitchFamily="18" charset="0"/>
              </a:rPr>
              <a:t>The aim of this WP is to manage and coordinate the activities of the project effectively and efficiently. </a:t>
            </a:r>
          </a:p>
          <a:p>
            <a:r>
              <a:rPr lang="en-GB" b="1" dirty="0" smtClean="0">
                <a:latin typeface="Times New Roman" pitchFamily="18" charset="0"/>
                <a:cs typeface="Times New Roman" pitchFamily="18" charset="0"/>
              </a:rPr>
              <a:t>Estimated Duration Date: </a:t>
            </a:r>
          </a:p>
          <a:p>
            <a:pPr>
              <a:buNone/>
            </a:pPr>
            <a:r>
              <a:rPr lang="en-GB"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15/11/2020: 14/11/2023</a:t>
            </a:r>
          </a:p>
          <a:p>
            <a:r>
              <a:rPr lang="en-US" b="1" dirty="0" smtClean="0">
                <a:latin typeface="Times New Roman" pitchFamily="18" charset="0"/>
                <a:cs typeface="Times New Roman" pitchFamily="18" charset="0"/>
              </a:rPr>
              <a:t>Lead-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Ethniko</a:t>
            </a:r>
            <a:r>
              <a:rPr lang="en-US" dirty="0" smtClean="0">
                <a:latin typeface="Times New Roman" pitchFamily="18" charset="0"/>
                <a:cs typeface="Times New Roman" pitchFamily="18" charset="0"/>
              </a:rPr>
              <a:t> &amp; </a:t>
            </a:r>
            <a:r>
              <a:rPr lang="en-US" dirty="0" err="1" smtClean="0">
                <a:latin typeface="Times New Roman" pitchFamily="18" charset="0"/>
                <a:cs typeface="Times New Roman" pitchFamily="18" charset="0"/>
              </a:rPr>
              <a:t>Kapodistriako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Panepistimio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Athinon</a:t>
            </a:r>
            <a:r>
              <a:rPr lang="en-US" dirty="0" smtClean="0">
                <a:latin typeface="Times New Roman" pitchFamily="18" charset="0"/>
                <a:cs typeface="Times New Roman" pitchFamily="18" charset="0"/>
              </a:rPr>
              <a:t> , </a:t>
            </a:r>
          </a:p>
          <a:p>
            <a:r>
              <a:rPr lang="en-US" b="1" dirty="0" smtClean="0">
                <a:latin typeface="Times New Roman" pitchFamily="18" charset="0"/>
                <a:cs typeface="Times New Roman" pitchFamily="18" charset="0"/>
              </a:rPr>
              <a:t>co-lead- </a:t>
            </a:r>
            <a:r>
              <a:rPr lang="en-US" dirty="0" smtClean="0">
                <a:latin typeface="Times New Roman" pitchFamily="18" charset="0"/>
                <a:cs typeface="Times New Roman" pitchFamily="18" charset="0"/>
              </a:rPr>
              <a:t>International BURCH University.</a:t>
            </a:r>
            <a:endParaRPr lang="en-GB"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grpSp>
        <p:nvGrpSpPr>
          <p:cNvPr id="2" name="Group 5"/>
          <p:cNvGrpSpPr/>
          <p:nvPr/>
        </p:nvGrpSpPr>
        <p:grpSpPr>
          <a:xfrm>
            <a:off x="990600" y="762000"/>
            <a:ext cx="7162800" cy="685800"/>
            <a:chOff x="609600" y="3060753"/>
            <a:chExt cx="7924799" cy="736494"/>
          </a:xfrm>
        </p:grpSpPr>
        <p:grpSp>
          <p:nvGrpSpPr>
            <p:cNvPr id="4" name="Group 5"/>
            <p:cNvGrpSpPr/>
            <p:nvPr/>
          </p:nvGrpSpPr>
          <p:grpSpPr>
            <a:xfrm>
              <a:off x="609600" y="3060753"/>
              <a:ext cx="515546" cy="736494"/>
              <a:chOff x="0" y="652617"/>
              <a:chExt cx="515546" cy="736494"/>
            </a:xfrm>
          </p:grpSpPr>
          <p:sp>
            <p:nvSpPr>
              <p:cNvPr id="11" name="Chevron 10"/>
              <p:cNvSpPr/>
              <p:nvPr/>
            </p:nvSpPr>
            <p:spPr>
              <a:xfrm rot="5400000">
                <a:off x="-110474" y="763091"/>
                <a:ext cx="736494" cy="515546"/>
              </a:xfrm>
              <a:prstGeom prst="chevron">
                <a:avLst/>
              </a:prstGeom>
            </p:spPr>
            <p:style>
              <a:lnRef idx="1">
                <a:schemeClr val="accent2">
                  <a:hueOff val="780253"/>
                  <a:satOff val="-973"/>
                  <a:lumOff val="229"/>
                  <a:alphaOff val="0"/>
                </a:schemeClr>
              </a:lnRef>
              <a:fillRef idx="3">
                <a:schemeClr val="accent2">
                  <a:hueOff val="780253"/>
                  <a:satOff val="-973"/>
                  <a:lumOff val="229"/>
                  <a:alphaOff val="0"/>
                </a:schemeClr>
              </a:fillRef>
              <a:effectRef idx="3">
                <a:schemeClr val="accent2">
                  <a:hueOff val="780253"/>
                  <a:satOff val="-973"/>
                  <a:lumOff val="229"/>
                  <a:alphaOff val="0"/>
                </a:schemeClr>
              </a:effectRef>
              <a:fontRef idx="minor">
                <a:schemeClr val="lt1"/>
              </a:fontRef>
            </p:style>
          </p:sp>
          <p:sp>
            <p:nvSpPr>
              <p:cNvPr id="12" name="Chevron 4"/>
              <p:cNvSpPr/>
              <p:nvPr/>
            </p:nvSpPr>
            <p:spPr>
              <a:xfrm>
                <a:off x="0" y="910390"/>
                <a:ext cx="515546" cy="220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WP7</a:t>
                </a:r>
                <a:endParaRPr lang="en-US" sz="1400" kern="1200" dirty="0"/>
              </a:p>
            </p:txBody>
          </p:sp>
        </p:grpSp>
        <p:grpSp>
          <p:nvGrpSpPr>
            <p:cNvPr id="5" name="Group 6"/>
            <p:cNvGrpSpPr/>
            <p:nvPr/>
          </p:nvGrpSpPr>
          <p:grpSpPr>
            <a:xfrm>
              <a:off x="1125146" y="3060754"/>
              <a:ext cx="7409253" cy="478721"/>
              <a:chOff x="515546" y="652618"/>
              <a:chExt cx="7409253" cy="478721"/>
            </a:xfrm>
          </p:grpSpPr>
          <p:sp>
            <p:nvSpPr>
              <p:cNvPr id="9" name="Round Same Side Corner Rectangle 8"/>
              <p:cNvSpPr/>
              <p:nvPr/>
            </p:nvSpPr>
            <p:spPr>
              <a:xfrm rot="5400000">
                <a:off x="3980812" y="-2812648"/>
                <a:ext cx="478721" cy="7409253"/>
              </a:xfrm>
              <a:prstGeom prst="round2SameRect">
                <a:avLst/>
              </a:prstGeom>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5547" y="675986"/>
                <a:ext cx="7385884" cy="431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lvl="0"/>
                <a:r>
                  <a:rPr lang="en-GB" sz="2800" b="1" dirty="0" smtClean="0">
                    <a:latin typeface="Times New Roman" pitchFamily="18" charset="0"/>
                    <a:cs typeface="Times New Roman" pitchFamily="18" charset="0"/>
                  </a:rPr>
                  <a:t>MANAGEMENT</a:t>
                </a:r>
                <a:endParaRPr lang="en-US" sz="2800" dirty="0"/>
              </a:p>
            </p:txBody>
          </p:sp>
        </p:grpSp>
      </p:grpSp>
      <p:sp>
        <p:nvSpPr>
          <p:cNvPr id="13" name="TextBox 12"/>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sp>
        <p:nvSpPr>
          <p:cNvPr id="15" name="Rectangle 14"/>
          <p:cNvSpPr/>
          <p:nvPr/>
        </p:nvSpPr>
        <p:spPr>
          <a:xfrm>
            <a:off x="2209800" y="3810000"/>
            <a:ext cx="4191000" cy="457200"/>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8" descr="Check clipart translucent, Check translucent Transparent FREE for download  on WebStockReview 2021"/>
          <p:cNvPicPr>
            <a:picLocks noChangeAspect="1" noChangeArrowheads="1"/>
          </p:cNvPicPr>
          <p:nvPr/>
        </p:nvPicPr>
        <p:blipFill>
          <a:blip r:embed="rId3" cstate="print"/>
          <a:srcRect/>
          <a:stretch>
            <a:fillRect/>
          </a:stretch>
        </p:blipFill>
        <p:spPr bwMode="auto">
          <a:xfrm>
            <a:off x="6781800" y="3581400"/>
            <a:ext cx="607886" cy="644972"/>
          </a:xfrm>
          <a:prstGeom prst="rect">
            <a:avLst/>
          </a:prstGeom>
          <a:noFill/>
        </p:spPr>
      </p:pic>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8" name="Picture 17"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688975"/>
          </a:xfrm>
        </p:spPr>
        <p:txBody>
          <a:bodyPr>
            <a:normAutofit fontScale="90000"/>
          </a:bodyPr>
          <a:lstStyle/>
          <a:p>
            <a:pPr lvl="0"/>
            <a:r>
              <a:rPr lang="en-GB" b="1" u="sng" dirty="0" smtClean="0">
                <a:latin typeface="Times New Roman" pitchFamily="18" charset="0"/>
                <a:cs typeface="Times New Roman" pitchFamily="18" charset="0"/>
              </a:rPr>
              <a:t>WP1: PREPARATION</a:t>
            </a:r>
            <a:r>
              <a:rPr lang="en-US" dirty="0" smtClean="0"/>
              <a:t/>
            </a:r>
            <a:br>
              <a:rPr lang="en-US" dirty="0" smtClean="0"/>
            </a:br>
            <a:endParaRPr lang="en-US" dirty="0"/>
          </a:p>
        </p:txBody>
      </p:sp>
      <p:sp>
        <p:nvSpPr>
          <p:cNvPr id="3" name="Subtitle 2"/>
          <p:cNvSpPr>
            <a:spLocks noGrp="1"/>
          </p:cNvSpPr>
          <p:nvPr>
            <p:ph type="subTitle" idx="1"/>
          </p:nvPr>
        </p:nvSpPr>
        <p:spPr>
          <a:xfrm>
            <a:off x="533400" y="914400"/>
            <a:ext cx="8077200" cy="5334000"/>
          </a:xfrm>
        </p:spPr>
        <p:txBody>
          <a:bodyPr>
            <a:normAutofit fontScale="92500" lnSpcReduction="20000"/>
          </a:bodyPr>
          <a:lstStyle/>
          <a:p>
            <a:r>
              <a:rPr lang="en-US" u="sng" dirty="0" smtClean="0">
                <a:solidFill>
                  <a:schemeClr val="tx1"/>
                </a:solidFill>
              </a:rPr>
              <a:t>Tasks:</a:t>
            </a:r>
          </a:p>
          <a:p>
            <a:pPr lvl="0" algn="l">
              <a:buFont typeface="Arial" pitchFamily="34" charset="0"/>
              <a:buChar char="•"/>
            </a:pPr>
            <a:r>
              <a:rPr lang="en-US" dirty="0" smtClean="0">
                <a:solidFill>
                  <a:schemeClr val="tx1"/>
                </a:solidFill>
              </a:rPr>
              <a:t> D.1.1. Best practices on the knowledge triangle in EU institutions;</a:t>
            </a:r>
          </a:p>
          <a:p>
            <a:pPr lvl="0" algn="l">
              <a:buFont typeface="Arial" pitchFamily="34" charset="0"/>
              <a:buChar char="•"/>
            </a:pPr>
            <a:r>
              <a:rPr lang="en-US" dirty="0" smtClean="0">
                <a:solidFill>
                  <a:schemeClr val="tx1"/>
                </a:solidFill>
              </a:rPr>
              <a:t>D.1.2. Survey on the current situation of cooperation between HEIs and the business sector;</a:t>
            </a:r>
          </a:p>
          <a:p>
            <a:pPr lvl="0" algn="l">
              <a:buFont typeface="Arial" pitchFamily="34" charset="0"/>
              <a:buChar char="•"/>
            </a:pPr>
            <a:r>
              <a:rPr lang="en-US" dirty="0" smtClean="0">
                <a:solidFill>
                  <a:schemeClr val="tx1"/>
                </a:solidFill>
              </a:rPr>
              <a:t>D.1.3. Report on the current situation of the knowledge triangle in each HEI of partner countries;</a:t>
            </a:r>
          </a:p>
          <a:p>
            <a:pPr lvl="0" algn="l">
              <a:buFont typeface="Arial" pitchFamily="34" charset="0"/>
              <a:buChar char="•"/>
            </a:pPr>
            <a:r>
              <a:rPr lang="en-US" dirty="0" smtClean="0">
                <a:solidFill>
                  <a:schemeClr val="tx1"/>
                </a:solidFill>
              </a:rPr>
              <a:t>D.1.4. Recommendations from EU experts on further steps for the development of knowledge triangle activities.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5" name="Picture 4" descr="C:\Users\User\Downloads\LogoVECTOR-page-001.jpg"/>
          <p:cNvPicPr/>
          <p:nvPr/>
        </p:nvPicPr>
        <p:blipFill>
          <a:blip r:embed="rId3" cstate="print"/>
          <a:srcRect/>
          <a:stretch>
            <a:fillRect/>
          </a:stretch>
        </p:blipFill>
        <p:spPr bwMode="auto">
          <a:xfrm>
            <a:off x="7543800" y="0"/>
            <a:ext cx="1600200" cy="457200"/>
          </a:xfrm>
          <a:prstGeom prst="rect">
            <a:avLst/>
          </a:prstGeom>
          <a:noFill/>
          <a:ln w="9525">
            <a:noFill/>
            <a:miter lim="800000"/>
            <a:headEnd/>
            <a:tailEnd/>
          </a:ln>
        </p:spPr>
      </p:pic>
      <p:sp>
        <p:nvSpPr>
          <p:cNvPr id="7" name="Rectangle 6"/>
          <p:cNvSpPr/>
          <p:nvPr/>
        </p:nvSpPr>
        <p:spPr>
          <a:xfrm>
            <a:off x="304800" y="838200"/>
            <a:ext cx="85344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05800" cy="1470025"/>
          </a:xfrm>
        </p:spPr>
        <p:txBody>
          <a:bodyPr>
            <a:normAutofit/>
          </a:bodyPr>
          <a:lstStyle/>
          <a:p>
            <a:r>
              <a:rPr lang="en-US" sz="3200" u="sng" dirty="0" smtClean="0">
                <a:solidFill>
                  <a:schemeClr val="tx1"/>
                </a:solidFill>
              </a:rPr>
              <a:t>D.1.1. Best practices on the knowledge triangle in EU institutions</a:t>
            </a:r>
            <a:endParaRPr lang="en-US" sz="3200" u="sng"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82527" y="3304639"/>
            <a:ext cx="1951074" cy="3048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1905000" y="3301057"/>
            <a:ext cx="2438400" cy="3449157"/>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3733800" y="3429000"/>
            <a:ext cx="2262541" cy="3200400"/>
          </a:xfrm>
          <a:prstGeom prst="rect">
            <a:avLst/>
          </a:prstGeom>
          <a:noFill/>
          <a:ln w="9525">
            <a:noFill/>
            <a:miter lim="800000"/>
            <a:headEnd/>
            <a:tailEnd/>
          </a:ln>
          <a:effectLst/>
        </p:spPr>
      </p:pic>
      <p:pic>
        <p:nvPicPr>
          <p:cNvPr id="7" name="Picture 5"/>
          <p:cNvPicPr>
            <a:picLocks noChangeAspect="1" noChangeArrowheads="1"/>
          </p:cNvPicPr>
          <p:nvPr/>
        </p:nvPicPr>
        <p:blipFill>
          <a:blip r:embed="rId5" cstate="print"/>
          <a:srcRect/>
          <a:stretch>
            <a:fillRect/>
          </a:stretch>
        </p:blipFill>
        <p:spPr bwMode="auto">
          <a:xfrm>
            <a:off x="5181600" y="3428999"/>
            <a:ext cx="2286000" cy="3233583"/>
          </a:xfrm>
          <a:prstGeom prst="rect">
            <a:avLst/>
          </a:prstGeom>
          <a:noFill/>
          <a:ln w="9525">
            <a:noFill/>
            <a:miter lim="800000"/>
            <a:headEnd/>
            <a:tailEnd/>
          </a:ln>
          <a:effectLst/>
        </p:spPr>
      </p:pic>
      <p:sp>
        <p:nvSpPr>
          <p:cNvPr id="9" name="TextBox 8"/>
          <p:cNvSpPr txBox="1"/>
          <p:nvPr/>
        </p:nvSpPr>
        <p:spPr>
          <a:xfrm>
            <a:off x="914400" y="1981200"/>
            <a:ext cx="739140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In this task:  </a:t>
            </a:r>
          </a:p>
          <a:p>
            <a:pPr>
              <a:buFont typeface="Arial" pitchFamily="34" charset="0"/>
              <a:buChar char="•"/>
            </a:pPr>
            <a:r>
              <a:rPr lang="en-US" sz="2000" dirty="0" smtClean="0">
                <a:latin typeface="Times New Roman" pitchFamily="18" charset="0"/>
                <a:cs typeface="Times New Roman" pitchFamily="18" charset="0"/>
              </a:rPr>
              <a:t> Knowledge Triangle (TC) best practices in Greek Universities;</a:t>
            </a:r>
          </a:p>
          <a:p>
            <a:pPr>
              <a:buFont typeface="Arial" pitchFamily="34" charset="0"/>
              <a:buChar char="•"/>
            </a:pPr>
            <a:r>
              <a:rPr lang="en-US" sz="2000" dirty="0">
                <a:latin typeface="Times New Roman" pitchFamily="18" charset="0"/>
                <a:cs typeface="Times New Roman" pitchFamily="18" charset="0"/>
              </a:rPr>
              <a:t> B</a:t>
            </a:r>
            <a:r>
              <a:rPr lang="en-US" sz="2000" dirty="0" smtClean="0">
                <a:latin typeface="Times New Roman" pitchFamily="18" charset="0"/>
                <a:cs typeface="Times New Roman" pitchFamily="18" charset="0"/>
              </a:rPr>
              <a:t>est practices Triangle of Knowledge (CT) at the National University of </a:t>
            </a:r>
            <a:r>
              <a:rPr lang="en-US" sz="2000" dirty="0" err="1" smtClean="0">
                <a:latin typeface="Times New Roman" pitchFamily="18" charset="0"/>
                <a:cs typeface="Times New Roman" pitchFamily="18" charset="0"/>
              </a:rPr>
              <a:t>Kapodistriako</a:t>
            </a:r>
            <a:r>
              <a:rPr lang="en-US" sz="2000" dirty="0" smtClean="0">
                <a:latin typeface="Times New Roman" pitchFamily="18" charset="0"/>
                <a:cs typeface="Times New Roman" pitchFamily="18" charset="0"/>
              </a:rPr>
              <a:t> in Athens.</a:t>
            </a:r>
            <a:endParaRPr lang="en-US" dirty="0"/>
          </a:p>
        </p:txBody>
      </p:sp>
      <p:pic>
        <p:nvPicPr>
          <p:cNvPr id="10" name="Picture 6"/>
          <p:cNvPicPr>
            <a:picLocks noChangeAspect="1" noChangeArrowheads="1"/>
          </p:cNvPicPr>
          <p:nvPr/>
        </p:nvPicPr>
        <p:blipFill>
          <a:blip r:embed="rId6" cstate="print"/>
          <a:srcRect/>
          <a:stretch>
            <a:fillRect/>
          </a:stretch>
        </p:blipFill>
        <p:spPr bwMode="auto">
          <a:xfrm>
            <a:off x="6651730" y="3505200"/>
            <a:ext cx="2208671" cy="3124200"/>
          </a:xfrm>
          <a:prstGeom prst="rect">
            <a:avLst/>
          </a:prstGeom>
          <a:noFill/>
          <a:ln w="9525">
            <a:noFill/>
            <a:miter lim="800000"/>
            <a:headEnd/>
            <a:tailEnd/>
          </a:ln>
          <a:effectLst/>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2" name="Picture 11" descr="C:\Users\User\Downloads\LogoVECTOR-page-001.jpg"/>
          <p:cNvPicPr/>
          <p:nvPr/>
        </p:nvPicPr>
        <p:blipFill>
          <a:blip r:embed="rId8" cstate="print"/>
          <a:srcRect/>
          <a:stretch>
            <a:fillRect/>
          </a:stretch>
        </p:blipFill>
        <p:spPr bwMode="auto">
          <a:xfrm>
            <a:off x="7543800" y="0"/>
            <a:ext cx="1600200" cy="457200"/>
          </a:xfrm>
          <a:prstGeom prst="rect">
            <a:avLst/>
          </a:prstGeom>
          <a:noFill/>
          <a:ln w="9525">
            <a:noFill/>
            <a:miter lim="800000"/>
            <a:headEnd/>
            <a:tailEnd/>
          </a:ln>
        </p:spPr>
      </p:pic>
      <p:sp>
        <p:nvSpPr>
          <p:cNvPr id="13" name="Rectangle 12"/>
          <p:cNvSpPr/>
          <p:nvPr/>
        </p:nvSpPr>
        <p:spPr>
          <a:xfrm>
            <a:off x="228600" y="1981200"/>
            <a:ext cx="8763000" cy="45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Autofit/>
          </a:bodyPr>
          <a:lstStyle/>
          <a:p>
            <a:pPr lvl="0"/>
            <a:r>
              <a:rPr lang="en-US" sz="3200" u="sng" dirty="0" smtClean="0">
                <a:solidFill>
                  <a:schemeClr val="tx1"/>
                </a:solidFill>
              </a:rPr>
              <a:t>D.1.2. Survey on the current situation of cooperation between HEIs and the business sector</a:t>
            </a:r>
          </a:p>
        </p:txBody>
      </p:sp>
      <p:pic>
        <p:nvPicPr>
          <p:cNvPr id="19" name="Picture 18"/>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20" name="Picture 19" descr="C:\Users\User\Downloads\LogoVECTOR-page-001.jpg"/>
          <p:cNvPicPr/>
          <p:nvPr/>
        </p:nvPicPr>
        <p:blipFill>
          <a:blip r:embed="rId3" cstate="print"/>
          <a:srcRect/>
          <a:stretch>
            <a:fillRect/>
          </a:stretch>
        </p:blipFill>
        <p:spPr bwMode="auto">
          <a:xfrm>
            <a:off x="7543800" y="0"/>
            <a:ext cx="1600200" cy="381000"/>
          </a:xfrm>
          <a:prstGeom prst="rect">
            <a:avLst/>
          </a:prstGeom>
          <a:noFill/>
          <a:ln w="9525">
            <a:noFill/>
            <a:miter lim="800000"/>
            <a:headEnd/>
            <a:tailEnd/>
          </a:ln>
        </p:spPr>
      </p:pic>
      <p:sp>
        <p:nvSpPr>
          <p:cNvPr id="10" name="Rectangle 9"/>
          <p:cNvSpPr/>
          <p:nvPr/>
        </p:nvSpPr>
        <p:spPr>
          <a:xfrm>
            <a:off x="228600" y="1752600"/>
            <a:ext cx="8686800" cy="464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Grp="1" noChangeAspect="1" noChangeArrowheads="1"/>
          </p:cNvPicPr>
          <p:nvPr>
            <p:ph idx="1"/>
          </p:nvPr>
        </p:nvPicPr>
        <p:blipFill>
          <a:blip r:embed="rId4"/>
          <a:srcRect/>
          <a:stretch>
            <a:fillRect/>
          </a:stretch>
        </p:blipFill>
        <p:spPr bwMode="auto">
          <a:xfrm>
            <a:off x="392974" y="1866900"/>
            <a:ext cx="3581400" cy="4419600"/>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5"/>
          <a:srcRect/>
          <a:stretch>
            <a:fillRect/>
          </a:stretch>
        </p:blipFill>
        <p:spPr bwMode="auto">
          <a:xfrm>
            <a:off x="6019800" y="1981200"/>
            <a:ext cx="2034878" cy="990600"/>
          </a:xfrm>
          <a:prstGeom prst="rect">
            <a:avLst/>
          </a:prstGeom>
          <a:noFill/>
          <a:ln w="9525">
            <a:noFill/>
            <a:miter lim="800000"/>
            <a:headEnd/>
            <a:tailEnd/>
          </a:ln>
          <a:effectLst/>
        </p:spPr>
      </p:pic>
      <p:pic>
        <p:nvPicPr>
          <p:cNvPr id="16" name="Picture 4"/>
          <p:cNvPicPr>
            <a:picLocks noChangeAspect="1" noChangeArrowheads="1"/>
          </p:cNvPicPr>
          <p:nvPr/>
        </p:nvPicPr>
        <p:blipFill>
          <a:blip r:embed="rId6"/>
          <a:srcRect/>
          <a:stretch>
            <a:fillRect/>
          </a:stretch>
        </p:blipFill>
        <p:spPr bwMode="auto">
          <a:xfrm>
            <a:off x="5715000" y="3276600"/>
            <a:ext cx="2760102" cy="966787"/>
          </a:xfrm>
          <a:prstGeom prst="rect">
            <a:avLst/>
          </a:prstGeom>
          <a:noFill/>
          <a:ln w="9525">
            <a:noFill/>
            <a:miter lim="800000"/>
            <a:headEnd/>
            <a:tailEnd/>
          </a:ln>
          <a:effectLst/>
        </p:spPr>
      </p:pic>
      <p:pic>
        <p:nvPicPr>
          <p:cNvPr id="17" name="Picture 5"/>
          <p:cNvPicPr>
            <a:picLocks noChangeAspect="1" noChangeArrowheads="1"/>
          </p:cNvPicPr>
          <p:nvPr/>
        </p:nvPicPr>
        <p:blipFill>
          <a:blip r:embed="rId7"/>
          <a:srcRect/>
          <a:stretch>
            <a:fillRect/>
          </a:stretch>
        </p:blipFill>
        <p:spPr bwMode="auto">
          <a:xfrm>
            <a:off x="5105400" y="4648200"/>
            <a:ext cx="3571458" cy="13525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Autofit/>
          </a:bodyPr>
          <a:lstStyle/>
          <a:p>
            <a:pPr lvl="0"/>
            <a:r>
              <a:rPr lang="en-US" sz="3200" u="sng" dirty="0" smtClean="0">
                <a:solidFill>
                  <a:schemeClr val="tx1"/>
                </a:solidFill>
              </a:rPr>
              <a:t>D.1.3. Report on the current situation of the knowledge triangle in each HEI of partner countries.</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828800"/>
            <a:ext cx="1828800" cy="1371600"/>
          </a:xfrm>
          <a:prstGeom prst="rect">
            <a:avLst/>
          </a:prstGeom>
          <a:noFill/>
          <a:ln w="9525">
            <a:noFill/>
            <a:miter lim="800000"/>
            <a:headEnd/>
            <a:tailEnd/>
          </a:ln>
          <a:effectLst/>
        </p:spPr>
      </p:pic>
      <p:pic>
        <p:nvPicPr>
          <p:cNvPr id="5" name="Picture 16"/>
          <p:cNvPicPr>
            <a:picLocks noChangeAspect="1" noChangeArrowheads="1"/>
          </p:cNvPicPr>
          <p:nvPr/>
        </p:nvPicPr>
        <p:blipFill>
          <a:blip r:embed="rId3" cstate="print"/>
          <a:srcRect/>
          <a:stretch>
            <a:fillRect/>
          </a:stretch>
        </p:blipFill>
        <p:spPr bwMode="auto">
          <a:xfrm>
            <a:off x="914400" y="3048000"/>
            <a:ext cx="2235200" cy="1676400"/>
          </a:xfrm>
          <a:prstGeom prst="rect">
            <a:avLst/>
          </a:prstGeom>
          <a:noFill/>
          <a:ln w="9525">
            <a:noFill/>
            <a:miter lim="800000"/>
            <a:headEnd/>
            <a:tailEnd/>
          </a:ln>
          <a:effectLst/>
        </p:spPr>
      </p:pic>
      <p:pic>
        <p:nvPicPr>
          <p:cNvPr id="6" name="Picture 17"/>
          <p:cNvPicPr>
            <a:picLocks noChangeAspect="1" noChangeArrowheads="1"/>
          </p:cNvPicPr>
          <p:nvPr/>
        </p:nvPicPr>
        <p:blipFill>
          <a:blip r:embed="rId4" cstate="print"/>
          <a:srcRect/>
          <a:stretch>
            <a:fillRect/>
          </a:stretch>
        </p:blipFill>
        <p:spPr bwMode="auto">
          <a:xfrm>
            <a:off x="2667000" y="1828800"/>
            <a:ext cx="2362200" cy="1771650"/>
          </a:xfrm>
          <a:prstGeom prst="rect">
            <a:avLst/>
          </a:prstGeom>
          <a:noFill/>
          <a:ln w="9525">
            <a:noFill/>
            <a:miter lim="800000"/>
            <a:headEnd/>
            <a:tailEnd/>
          </a:ln>
          <a:effectLst/>
        </p:spPr>
      </p:pic>
      <p:pic>
        <p:nvPicPr>
          <p:cNvPr id="7" name="Picture 18"/>
          <p:cNvPicPr>
            <a:picLocks noChangeAspect="1" noChangeArrowheads="1"/>
          </p:cNvPicPr>
          <p:nvPr/>
        </p:nvPicPr>
        <p:blipFill>
          <a:blip r:embed="rId5" cstate="print"/>
          <a:srcRect/>
          <a:stretch>
            <a:fillRect/>
          </a:stretch>
        </p:blipFill>
        <p:spPr bwMode="auto">
          <a:xfrm>
            <a:off x="4038600" y="3200400"/>
            <a:ext cx="2362200" cy="1771650"/>
          </a:xfrm>
          <a:prstGeom prst="rect">
            <a:avLst/>
          </a:prstGeom>
          <a:noFill/>
          <a:ln w="9525">
            <a:noFill/>
            <a:miter lim="800000"/>
            <a:headEnd/>
            <a:tailEnd/>
          </a:ln>
          <a:effectLst/>
        </p:spPr>
      </p:pic>
      <p:pic>
        <p:nvPicPr>
          <p:cNvPr id="8" name="Picture 19"/>
          <p:cNvPicPr>
            <a:picLocks noChangeAspect="1" noChangeArrowheads="1"/>
          </p:cNvPicPr>
          <p:nvPr/>
        </p:nvPicPr>
        <p:blipFill>
          <a:blip r:embed="rId6" cstate="print"/>
          <a:srcRect/>
          <a:stretch>
            <a:fillRect/>
          </a:stretch>
        </p:blipFill>
        <p:spPr bwMode="auto">
          <a:xfrm>
            <a:off x="6096000" y="1905000"/>
            <a:ext cx="2102909" cy="1577182"/>
          </a:xfrm>
          <a:prstGeom prst="rect">
            <a:avLst/>
          </a:prstGeom>
          <a:noFill/>
          <a:ln w="9525">
            <a:noFill/>
            <a:miter lim="800000"/>
            <a:headEnd/>
            <a:tailEnd/>
          </a:ln>
          <a:effectLst/>
        </p:spPr>
      </p:pic>
      <p:pic>
        <p:nvPicPr>
          <p:cNvPr id="9" name="Picture 20"/>
          <p:cNvPicPr>
            <a:picLocks noChangeAspect="1" noChangeArrowheads="1"/>
          </p:cNvPicPr>
          <p:nvPr/>
        </p:nvPicPr>
        <p:blipFill>
          <a:blip r:embed="rId7" cstate="print"/>
          <a:srcRect/>
          <a:stretch>
            <a:fillRect/>
          </a:stretch>
        </p:blipFill>
        <p:spPr bwMode="auto">
          <a:xfrm>
            <a:off x="7112000" y="2895600"/>
            <a:ext cx="2032000" cy="1524000"/>
          </a:xfrm>
          <a:prstGeom prst="rect">
            <a:avLst/>
          </a:prstGeom>
          <a:noFill/>
          <a:ln w="9525">
            <a:noFill/>
            <a:miter lim="800000"/>
            <a:headEnd/>
            <a:tailEnd/>
          </a:ln>
          <a:effectLst/>
        </p:spPr>
      </p:pic>
      <p:pic>
        <p:nvPicPr>
          <p:cNvPr id="10" name="Picture 21"/>
          <p:cNvPicPr>
            <a:picLocks noChangeAspect="1" noChangeArrowheads="1"/>
          </p:cNvPicPr>
          <p:nvPr/>
        </p:nvPicPr>
        <p:blipFill>
          <a:blip r:embed="rId8" cstate="print"/>
          <a:srcRect/>
          <a:stretch>
            <a:fillRect/>
          </a:stretch>
        </p:blipFill>
        <p:spPr bwMode="auto">
          <a:xfrm>
            <a:off x="3276600" y="5166518"/>
            <a:ext cx="2255309" cy="1691482"/>
          </a:xfrm>
          <a:prstGeom prst="rect">
            <a:avLst/>
          </a:prstGeom>
          <a:noFill/>
          <a:ln w="9525">
            <a:noFill/>
            <a:miter lim="800000"/>
            <a:headEnd/>
            <a:tailEnd/>
          </a:ln>
          <a:effectLst/>
        </p:spPr>
      </p:pic>
      <p:pic>
        <p:nvPicPr>
          <p:cNvPr id="11" name="Picture 10"/>
          <p:cNvPicPr/>
          <p:nvPr/>
        </p:nvPicPr>
        <p:blipFill>
          <a:blip r:embed="rId9"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2" name="Picture 11" descr="C:\Users\User\Downloads\LogoVECTOR-page-001.jpg"/>
          <p:cNvPicPr/>
          <p:nvPr/>
        </p:nvPicPr>
        <p:blipFill>
          <a:blip r:embed="rId10"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8000" dirty="0" smtClean="0">
                <a:latin typeface="Brush Script MT" pitchFamily="66" charset="0"/>
              </a:rPr>
              <a:t>Thank you for your attention!</a:t>
            </a:r>
            <a:endParaRPr lang="en-US" sz="8000" dirty="0">
              <a:latin typeface="Brush Script MT" pitchFamily="66"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4" name="Picture 3" descr="C:\Users\User\Downloads\LogoVECTOR-page-001.jpg"/>
          <p:cNvPicPr/>
          <p:nvPr/>
        </p:nvPicPr>
        <p:blipFill>
          <a:blip r:embed="rId3"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Konsortium</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Content Placeholder 3"/>
          <p:cNvSpPr>
            <a:spLocks noGrp="1"/>
          </p:cNvSpPr>
          <p:nvPr>
            <p:ph idx="1"/>
          </p:nvPr>
        </p:nvSpPr>
        <p:spPr>
          <a:xfrm>
            <a:off x="457200" y="1371600"/>
            <a:ext cx="8229600" cy="5181600"/>
          </a:xfrm>
        </p:spPr>
        <p:txBody>
          <a:bodyPr>
            <a:noAutofit/>
          </a:bodyPr>
          <a:lstStyle/>
          <a:p>
            <a:pPr>
              <a:buNone/>
            </a:pPr>
            <a:r>
              <a:rPr lang="en-US" sz="1800" b="1" dirty="0" smtClean="0">
                <a:latin typeface="Times New Roman" pitchFamily="18" charset="0"/>
                <a:cs typeface="Times New Roman" pitchFamily="18" charset="0"/>
              </a:rPr>
              <a:t>PARTNERS:</a:t>
            </a:r>
          </a:p>
          <a:p>
            <a:pPr>
              <a:buNone/>
            </a:pPr>
            <a:r>
              <a:rPr lang="en-GB" sz="1800" b="1" dirty="0" smtClean="0">
                <a:latin typeface="Times New Roman" pitchFamily="18" charset="0"/>
                <a:cs typeface="Times New Roman" pitchFamily="18" charset="0"/>
              </a:rPr>
              <a:t>P1- </a:t>
            </a:r>
            <a:r>
              <a:rPr lang="en-GB" sz="1800" dirty="0" smtClean="0">
                <a:latin typeface="Times New Roman" pitchFamily="18" charset="0"/>
                <a:cs typeface="Times New Roman" pitchFamily="18" charset="0"/>
              </a:rPr>
              <a:t>Ethniko &amp; Kapodistriako Panepistimio Athinon [NKUA]- Lider;</a:t>
            </a:r>
          </a:p>
          <a:p>
            <a:pPr>
              <a:buNone/>
            </a:pPr>
            <a:r>
              <a:rPr lang="en-GB" sz="1800" b="1" dirty="0" smtClean="0">
                <a:latin typeface="Times New Roman" pitchFamily="18" charset="0"/>
                <a:cs typeface="Times New Roman" pitchFamily="18" charset="0"/>
              </a:rPr>
              <a:t>P2-</a:t>
            </a:r>
            <a:r>
              <a:rPr lang="en-GB" sz="1800" dirty="0" smtClean="0">
                <a:latin typeface="Times New Roman" pitchFamily="18" charset="0"/>
                <a:cs typeface="Times New Roman" pitchFamily="18" charset="0"/>
              </a:rPr>
              <a:t>Vienna University Of Technology (TU WIEN);</a:t>
            </a:r>
          </a:p>
          <a:p>
            <a:pPr>
              <a:buNone/>
            </a:pPr>
            <a:r>
              <a:rPr lang="en-GB" sz="1800" b="1" dirty="0" smtClean="0">
                <a:latin typeface="Times New Roman" pitchFamily="18" charset="0"/>
                <a:cs typeface="Times New Roman" pitchFamily="18" charset="0"/>
              </a:rPr>
              <a:t>P3-</a:t>
            </a:r>
            <a:r>
              <a:rPr lang="en-GB" sz="1800" dirty="0" smtClean="0">
                <a:latin typeface="Times New Roman" pitchFamily="18" charset="0"/>
                <a:cs typeface="Times New Roman" pitchFamily="18" charset="0"/>
              </a:rPr>
              <a:t>Riga Technical University – RTU;</a:t>
            </a:r>
          </a:p>
          <a:p>
            <a:pPr>
              <a:buNone/>
            </a:pPr>
            <a:r>
              <a:rPr lang="en-GB" sz="1800" b="1" dirty="0" smtClean="0">
                <a:latin typeface="Times New Roman" pitchFamily="18" charset="0"/>
                <a:cs typeface="Times New Roman" pitchFamily="18" charset="0"/>
              </a:rPr>
              <a:t>P4-</a:t>
            </a:r>
            <a:r>
              <a:rPr lang="en-GB" sz="1800" dirty="0" smtClean="0">
                <a:latin typeface="Times New Roman" pitchFamily="18" charset="0"/>
                <a:cs typeface="Times New Roman" pitchFamily="18" charset="0"/>
              </a:rPr>
              <a:t>University Of Novi Sad –UNS;</a:t>
            </a:r>
          </a:p>
          <a:p>
            <a:pPr>
              <a:buNone/>
            </a:pPr>
            <a:r>
              <a:rPr lang="en-GB" sz="1800" b="1" dirty="0" smtClean="0">
                <a:latin typeface="Times New Roman" pitchFamily="18" charset="0"/>
                <a:cs typeface="Times New Roman" pitchFamily="18" charset="0"/>
              </a:rPr>
              <a:t>P5-</a:t>
            </a:r>
            <a:r>
              <a:rPr lang="en-GB" sz="1800" dirty="0" smtClean="0">
                <a:latin typeface="Times New Roman" pitchFamily="18" charset="0"/>
                <a:cs typeface="Times New Roman" pitchFamily="18" charset="0"/>
              </a:rPr>
              <a:t>Creative Thinking Development – CRETHIDEV;</a:t>
            </a:r>
          </a:p>
          <a:p>
            <a:pPr>
              <a:buNone/>
            </a:pPr>
            <a:r>
              <a:rPr lang="en-GB" sz="1800" b="1" dirty="0" smtClean="0">
                <a:latin typeface="Times New Roman" pitchFamily="18" charset="0"/>
                <a:cs typeface="Times New Roman" pitchFamily="18" charset="0"/>
              </a:rPr>
              <a:t>P6-</a:t>
            </a:r>
            <a:r>
              <a:rPr lang="en-GB" sz="1800" dirty="0" smtClean="0">
                <a:latin typeface="Times New Roman" pitchFamily="18" charset="0"/>
                <a:cs typeface="Times New Roman" pitchFamily="18" charset="0"/>
              </a:rPr>
              <a:t>University Of East Sarajevo – UES;</a:t>
            </a:r>
          </a:p>
          <a:p>
            <a:pPr>
              <a:buNone/>
            </a:pPr>
            <a:r>
              <a:rPr lang="en-GB" sz="1800" b="1" dirty="0" smtClean="0">
                <a:latin typeface="Times New Roman" pitchFamily="18" charset="0"/>
                <a:cs typeface="Times New Roman" pitchFamily="18" charset="0"/>
              </a:rPr>
              <a:t>P7-</a:t>
            </a:r>
            <a:r>
              <a:rPr lang="en-GB" sz="1800" dirty="0" smtClean="0">
                <a:latin typeface="Times New Roman" pitchFamily="18" charset="0"/>
                <a:cs typeface="Times New Roman" pitchFamily="18" charset="0"/>
              </a:rPr>
              <a:t>International Burch University – IBU;</a:t>
            </a:r>
          </a:p>
          <a:p>
            <a:pPr>
              <a:buNone/>
            </a:pPr>
            <a:r>
              <a:rPr lang="en-GB" sz="1800" b="1" dirty="0" smtClean="0">
                <a:latin typeface="Times New Roman" pitchFamily="18" charset="0"/>
                <a:cs typeface="Times New Roman" pitchFamily="18" charset="0"/>
              </a:rPr>
              <a:t>P8-</a:t>
            </a:r>
            <a:r>
              <a:rPr lang="en-GB" sz="1800" dirty="0" smtClean="0">
                <a:latin typeface="Times New Roman" pitchFamily="18" charset="0"/>
                <a:cs typeface="Times New Roman" pitchFamily="18" charset="0"/>
              </a:rPr>
              <a:t>University Of Dzemal Bijedic Mostar - UDBM;</a:t>
            </a:r>
          </a:p>
          <a:p>
            <a:pPr>
              <a:buNone/>
            </a:pPr>
            <a:r>
              <a:rPr lang="en-GB" sz="1800" b="1" dirty="0" smtClean="0">
                <a:latin typeface="Times New Roman" pitchFamily="18" charset="0"/>
                <a:cs typeface="Times New Roman" pitchFamily="18" charset="0"/>
              </a:rPr>
              <a:t>P9-</a:t>
            </a:r>
            <a:r>
              <a:rPr lang="en-GB" sz="1800" dirty="0" smtClean="0">
                <a:latin typeface="Times New Roman" pitchFamily="18" charset="0"/>
                <a:cs typeface="Times New Roman" pitchFamily="18" charset="0"/>
              </a:rPr>
              <a:t>Albenecon;</a:t>
            </a:r>
          </a:p>
          <a:p>
            <a:pPr>
              <a:buNone/>
            </a:pPr>
            <a:r>
              <a:rPr lang="en-GB" sz="1800" b="1" dirty="0" smtClean="0">
                <a:latin typeface="Times New Roman" pitchFamily="18" charset="0"/>
                <a:cs typeface="Times New Roman" pitchFamily="18" charset="0"/>
              </a:rPr>
              <a:t>P10-</a:t>
            </a:r>
            <a:r>
              <a:rPr lang="en-GB" sz="1800" dirty="0" smtClean="0">
                <a:latin typeface="Times New Roman" pitchFamily="18" charset="0"/>
                <a:cs typeface="Times New Roman" pitchFamily="18" charset="0"/>
              </a:rPr>
              <a:t>University Of Pristina In Kosovska Mitrovica -  UPKM;</a:t>
            </a:r>
          </a:p>
          <a:p>
            <a:pPr>
              <a:buNone/>
            </a:pPr>
            <a:r>
              <a:rPr lang="en-GB" sz="1800" b="1" dirty="0" smtClean="0">
                <a:latin typeface="Times New Roman" pitchFamily="18" charset="0"/>
                <a:cs typeface="Times New Roman" pitchFamily="18" charset="0"/>
              </a:rPr>
              <a:t>P11-</a:t>
            </a:r>
            <a:r>
              <a:rPr lang="en-GB" sz="1800" dirty="0" smtClean="0">
                <a:latin typeface="Times New Roman" pitchFamily="18" charset="0"/>
                <a:cs typeface="Times New Roman" pitchFamily="18" charset="0"/>
              </a:rPr>
              <a:t>Universum College - UC;</a:t>
            </a:r>
          </a:p>
          <a:p>
            <a:pPr>
              <a:buNone/>
            </a:pPr>
            <a:r>
              <a:rPr lang="en-GB" sz="1800" b="1" dirty="0" smtClean="0">
                <a:latin typeface="Times New Roman" pitchFamily="18" charset="0"/>
                <a:cs typeface="Times New Roman" pitchFamily="18" charset="0"/>
              </a:rPr>
              <a:t>P12-</a:t>
            </a:r>
            <a:r>
              <a:rPr lang="en-GB" sz="1800" dirty="0" smtClean="0">
                <a:latin typeface="Times New Roman" pitchFamily="18" charset="0"/>
                <a:cs typeface="Times New Roman" pitchFamily="18" charset="0"/>
              </a:rPr>
              <a:t>European University Of Tirana – EUT;</a:t>
            </a:r>
          </a:p>
          <a:p>
            <a:pPr>
              <a:buNone/>
            </a:pPr>
            <a:r>
              <a:rPr lang="en-GB" sz="1800" b="1" dirty="0" smtClean="0">
                <a:latin typeface="Times New Roman" pitchFamily="18" charset="0"/>
                <a:cs typeface="Times New Roman" pitchFamily="18" charset="0"/>
              </a:rPr>
              <a:t>P13-</a:t>
            </a:r>
            <a:r>
              <a:rPr lang="en-GB" sz="1800" dirty="0" smtClean="0">
                <a:latin typeface="Times New Roman" pitchFamily="18" charset="0"/>
                <a:cs typeface="Times New Roman" pitchFamily="18" charset="0"/>
              </a:rPr>
              <a:t>Polytechnic University Of Tirana – PUT;</a:t>
            </a:r>
          </a:p>
          <a:p>
            <a:pPr>
              <a:buNone/>
            </a:pPr>
            <a:r>
              <a:rPr lang="en-GB" sz="1800" b="1" dirty="0" smtClean="0">
                <a:latin typeface="Times New Roman" pitchFamily="18" charset="0"/>
                <a:cs typeface="Times New Roman" pitchFamily="18" charset="0"/>
              </a:rPr>
              <a:t>P14-</a:t>
            </a:r>
            <a:r>
              <a:rPr lang="en-GB" sz="1800" dirty="0" smtClean="0">
                <a:latin typeface="Times New Roman" pitchFamily="18" charset="0"/>
                <a:cs typeface="Times New Roman" pitchFamily="18" charset="0"/>
              </a:rPr>
              <a:t>Aleksandër Moisiu University Durrës (UAMD);</a:t>
            </a:r>
          </a:p>
          <a:p>
            <a:pPr>
              <a:buNone/>
            </a:pPr>
            <a:r>
              <a:rPr lang="en-GB" sz="1800" b="1" dirty="0" smtClean="0">
                <a:latin typeface="Times New Roman" pitchFamily="18" charset="0"/>
                <a:cs typeface="Times New Roman" pitchFamily="18" charset="0"/>
              </a:rPr>
              <a:t>P15-</a:t>
            </a:r>
            <a:r>
              <a:rPr lang="pt-BR" sz="1800" dirty="0" smtClean="0">
                <a:latin typeface="Times New Roman" pitchFamily="18" charset="0"/>
                <a:cs typeface="Times New Roman" pitchFamily="18" charset="0"/>
              </a:rPr>
              <a:t>Kompanija Zd Irce A.D. Istocno Sarajevo.</a:t>
            </a:r>
            <a:endParaRPr lang="en-GB" sz="1800" dirty="0" smtClean="0">
              <a:latin typeface="Times New Roman" pitchFamily="18" charset="0"/>
              <a:cs typeface="Times New Roman"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0" y="0"/>
            <a:ext cx="1066800" cy="381000"/>
          </a:xfrm>
          <a:prstGeom prst="rect">
            <a:avLst/>
          </a:prstGeom>
        </p:spPr>
      </p:pic>
      <p:sp>
        <p:nvSpPr>
          <p:cNvPr id="23554" name="AutoShape 2" descr="File:Universität von Athen.jp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3556" name="Picture 4" descr="Six Greek Universities among the 900 best higher education institutions  ATHENS 9,84"/>
          <p:cNvPicPr>
            <a:picLocks noChangeAspect="1" noChangeArrowheads="1"/>
          </p:cNvPicPr>
          <p:nvPr/>
        </p:nvPicPr>
        <p:blipFill>
          <a:blip r:embed="rId3" cstate="print"/>
          <a:srcRect/>
          <a:stretch>
            <a:fillRect/>
          </a:stretch>
        </p:blipFill>
        <p:spPr bwMode="auto">
          <a:xfrm>
            <a:off x="6781800" y="1295400"/>
            <a:ext cx="2155178" cy="1295400"/>
          </a:xfrm>
          <a:prstGeom prst="rect">
            <a:avLst/>
          </a:prstGeom>
          <a:noFill/>
        </p:spPr>
      </p:pic>
      <p:pic>
        <p:nvPicPr>
          <p:cNvPr id="23558" name="Picture 6" descr="Jobs at Vienna University of Technology (TU Wien) - Academic Positions"/>
          <p:cNvPicPr>
            <a:picLocks noChangeAspect="1" noChangeArrowheads="1"/>
          </p:cNvPicPr>
          <p:nvPr/>
        </p:nvPicPr>
        <p:blipFill>
          <a:blip r:embed="rId4" cstate="print"/>
          <a:srcRect/>
          <a:stretch>
            <a:fillRect/>
          </a:stretch>
        </p:blipFill>
        <p:spPr bwMode="auto">
          <a:xfrm>
            <a:off x="6781800" y="1676400"/>
            <a:ext cx="2143124" cy="1143000"/>
          </a:xfrm>
          <a:prstGeom prst="rect">
            <a:avLst/>
          </a:prstGeom>
          <a:noFill/>
        </p:spPr>
      </p:pic>
      <p:pic>
        <p:nvPicPr>
          <p:cNvPr id="23560" name="Picture 8" descr="Riga Technical University | Arkitektur- og designhøgskolen i Oslo"/>
          <p:cNvPicPr>
            <a:picLocks noChangeAspect="1" noChangeArrowheads="1"/>
          </p:cNvPicPr>
          <p:nvPr/>
        </p:nvPicPr>
        <p:blipFill>
          <a:blip r:embed="rId5" cstate="print"/>
          <a:srcRect/>
          <a:stretch>
            <a:fillRect/>
          </a:stretch>
        </p:blipFill>
        <p:spPr bwMode="auto">
          <a:xfrm>
            <a:off x="6781800" y="1981200"/>
            <a:ext cx="2143125" cy="1143000"/>
          </a:xfrm>
          <a:prstGeom prst="rect">
            <a:avLst/>
          </a:prstGeom>
          <a:noFill/>
        </p:spPr>
      </p:pic>
      <p:pic>
        <p:nvPicPr>
          <p:cNvPr id="23562" name="Picture 10" descr="eKapija | University of Novi Sad on Shanghai list for the first time – Best  ranking in food technologies"/>
          <p:cNvPicPr>
            <a:picLocks noChangeAspect="1" noChangeArrowheads="1"/>
          </p:cNvPicPr>
          <p:nvPr/>
        </p:nvPicPr>
        <p:blipFill>
          <a:blip r:embed="rId6" cstate="print"/>
          <a:srcRect/>
          <a:stretch>
            <a:fillRect/>
          </a:stretch>
        </p:blipFill>
        <p:spPr bwMode="auto">
          <a:xfrm>
            <a:off x="6781800" y="2209801"/>
            <a:ext cx="2114550" cy="1219200"/>
          </a:xfrm>
          <a:prstGeom prst="rect">
            <a:avLst/>
          </a:prstGeom>
          <a:noFill/>
        </p:spPr>
      </p:pic>
      <p:pic>
        <p:nvPicPr>
          <p:cNvPr id="23564" name="Picture 12" descr="Bosnian Serb Ministry Accused of Gagging Educators | Balkan Insight"/>
          <p:cNvPicPr>
            <a:picLocks noChangeAspect="1" noChangeArrowheads="1"/>
          </p:cNvPicPr>
          <p:nvPr/>
        </p:nvPicPr>
        <p:blipFill>
          <a:blip r:embed="rId7"/>
          <a:srcRect/>
          <a:stretch>
            <a:fillRect/>
          </a:stretch>
        </p:blipFill>
        <p:spPr bwMode="auto">
          <a:xfrm>
            <a:off x="6781800" y="2590800"/>
            <a:ext cx="2133600" cy="1219200"/>
          </a:xfrm>
          <a:prstGeom prst="rect">
            <a:avLst/>
          </a:prstGeom>
          <a:noFill/>
        </p:spPr>
      </p:pic>
      <p:pic>
        <p:nvPicPr>
          <p:cNvPr id="23566" name="Picture 14" descr="International Burch University in Bosnia and Herzegovina Reviews &amp; Rankings  | EDUopinions"/>
          <p:cNvPicPr>
            <a:picLocks noChangeAspect="1" noChangeArrowheads="1"/>
          </p:cNvPicPr>
          <p:nvPr/>
        </p:nvPicPr>
        <p:blipFill>
          <a:blip r:embed="rId8"/>
          <a:srcRect/>
          <a:stretch>
            <a:fillRect/>
          </a:stretch>
        </p:blipFill>
        <p:spPr bwMode="auto">
          <a:xfrm>
            <a:off x="6781800" y="2895601"/>
            <a:ext cx="2152650" cy="1295399"/>
          </a:xfrm>
          <a:prstGeom prst="rect">
            <a:avLst/>
          </a:prstGeom>
          <a:noFill/>
        </p:spPr>
      </p:pic>
      <p:pic>
        <p:nvPicPr>
          <p:cNvPr id="23568" name="Picture 16" descr="University &quot;Džemal Bijedić&quot; of Mostar - Free-Apply.com"/>
          <p:cNvPicPr>
            <a:picLocks noChangeAspect="1" noChangeArrowheads="1"/>
          </p:cNvPicPr>
          <p:nvPr/>
        </p:nvPicPr>
        <p:blipFill>
          <a:blip r:embed="rId9"/>
          <a:srcRect/>
          <a:stretch>
            <a:fillRect/>
          </a:stretch>
        </p:blipFill>
        <p:spPr bwMode="auto">
          <a:xfrm>
            <a:off x="6781800" y="3276600"/>
            <a:ext cx="2138894" cy="1219201"/>
          </a:xfrm>
          <a:prstGeom prst="rect">
            <a:avLst/>
          </a:prstGeom>
          <a:noFill/>
        </p:spPr>
      </p:pic>
      <p:pic>
        <p:nvPicPr>
          <p:cNvPr id="23570" name="Picture 18" descr="Grbić: Nema kompromisa oko univerziteta u Kosovskoj Mitrovici"/>
          <p:cNvPicPr>
            <a:picLocks noChangeAspect="1" noChangeArrowheads="1"/>
          </p:cNvPicPr>
          <p:nvPr/>
        </p:nvPicPr>
        <p:blipFill>
          <a:blip r:embed="rId10"/>
          <a:srcRect/>
          <a:stretch>
            <a:fillRect/>
          </a:stretch>
        </p:blipFill>
        <p:spPr bwMode="auto">
          <a:xfrm>
            <a:off x="6781800" y="3657600"/>
            <a:ext cx="2133600" cy="1219200"/>
          </a:xfrm>
          <a:prstGeom prst="rect">
            <a:avLst/>
          </a:prstGeom>
          <a:noFill/>
        </p:spPr>
      </p:pic>
      <p:pic>
        <p:nvPicPr>
          <p:cNvPr id="23572" name="Picture 20" descr="MC Meeting: European University of Tirana (UET) (May 30-31, 2019) –  NEP4Dissent"/>
          <p:cNvPicPr>
            <a:picLocks noChangeAspect="1" noChangeArrowheads="1"/>
          </p:cNvPicPr>
          <p:nvPr/>
        </p:nvPicPr>
        <p:blipFill>
          <a:blip r:embed="rId11"/>
          <a:srcRect/>
          <a:stretch>
            <a:fillRect/>
          </a:stretch>
        </p:blipFill>
        <p:spPr bwMode="auto">
          <a:xfrm>
            <a:off x="6781800" y="4191000"/>
            <a:ext cx="2150038" cy="1068241"/>
          </a:xfrm>
          <a:prstGeom prst="rect">
            <a:avLst/>
          </a:prstGeom>
          <a:noFill/>
        </p:spPr>
      </p:pic>
      <p:pic>
        <p:nvPicPr>
          <p:cNvPr id="23574" name="Picture 22" descr="Polytechnic University of Tirana - 2021 All You Need to Know BEFORE You Go  (with Photos) - Tripadvisor"/>
          <p:cNvPicPr>
            <a:picLocks noChangeAspect="1" noChangeArrowheads="1"/>
          </p:cNvPicPr>
          <p:nvPr/>
        </p:nvPicPr>
        <p:blipFill>
          <a:blip r:embed="rId12"/>
          <a:srcRect/>
          <a:stretch>
            <a:fillRect/>
          </a:stretch>
        </p:blipFill>
        <p:spPr bwMode="auto">
          <a:xfrm>
            <a:off x="6781800" y="4648200"/>
            <a:ext cx="2175655" cy="1447800"/>
          </a:xfrm>
          <a:prstGeom prst="rect">
            <a:avLst/>
          </a:prstGeom>
          <a:noFill/>
        </p:spPr>
      </p:pic>
      <p:pic>
        <p:nvPicPr>
          <p:cNvPr id="23576" name="Picture 24" descr="Tërmeti në Shqipëri, universiteti 'Aleksandër Moisiu' në Durrës pezullon  mësimin deri më 6 dhjetor - Shqiptarja.com"/>
          <p:cNvPicPr>
            <a:picLocks noChangeAspect="1" noChangeArrowheads="1"/>
          </p:cNvPicPr>
          <p:nvPr/>
        </p:nvPicPr>
        <p:blipFill>
          <a:blip r:embed="rId13" cstate="print"/>
          <a:srcRect/>
          <a:stretch>
            <a:fillRect/>
          </a:stretch>
        </p:blipFill>
        <p:spPr bwMode="auto">
          <a:xfrm>
            <a:off x="6781800" y="5105400"/>
            <a:ext cx="2133600" cy="1236480"/>
          </a:xfrm>
          <a:prstGeom prst="rect">
            <a:avLst/>
          </a:prstGeom>
          <a:noFill/>
        </p:spPr>
      </p:pic>
      <p:pic>
        <p:nvPicPr>
          <p:cNvPr id="20" name="Picture 2" descr="homepagegrid – Pediatric Cancer Data Commons"/>
          <p:cNvPicPr>
            <a:picLocks noChangeAspect="1" noChangeArrowheads="1"/>
          </p:cNvPicPr>
          <p:nvPr/>
        </p:nvPicPr>
        <p:blipFill>
          <a:blip r:embed="rId14" cstate="print"/>
          <a:srcRect/>
          <a:stretch>
            <a:fillRect/>
          </a:stretch>
        </p:blipFill>
        <p:spPr bwMode="auto">
          <a:xfrm>
            <a:off x="1981200" y="304800"/>
            <a:ext cx="1066800" cy="1066800"/>
          </a:xfrm>
          <a:prstGeom prst="rect">
            <a:avLst/>
          </a:prstGeom>
          <a:noFill/>
        </p:spPr>
      </p:pic>
      <p:pic>
        <p:nvPicPr>
          <p:cNvPr id="19" name="Picture 18" descr="C:\Users\User\Downloads\LogoVECTOR-page-001.jpg"/>
          <p:cNvPicPr/>
          <p:nvPr/>
        </p:nvPicPr>
        <p:blipFill>
          <a:blip r:embed="rId15"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fade">
                                      <p:cBhvr>
                                        <p:cTn id="11" dur="2000"/>
                                        <p:tgtEl>
                                          <p:spTgt spid="2355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3560"/>
                                        </p:tgtEl>
                                        <p:attrNameLst>
                                          <p:attrName>style.visibility</p:attrName>
                                        </p:attrNameLst>
                                      </p:cBhvr>
                                      <p:to>
                                        <p:strVal val="visible"/>
                                      </p:to>
                                    </p:set>
                                    <p:animEffect transition="in" filter="fade">
                                      <p:cBhvr>
                                        <p:cTn id="15" dur="2000"/>
                                        <p:tgtEl>
                                          <p:spTgt spid="23560"/>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fade">
                                      <p:cBhvr>
                                        <p:cTn id="19" dur="2000"/>
                                        <p:tgtEl>
                                          <p:spTgt spid="23562"/>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23564"/>
                                        </p:tgtEl>
                                        <p:attrNameLst>
                                          <p:attrName>style.visibility</p:attrName>
                                        </p:attrNameLst>
                                      </p:cBhvr>
                                      <p:to>
                                        <p:strVal val="visible"/>
                                      </p:to>
                                    </p:set>
                                    <p:animEffect transition="in" filter="fade">
                                      <p:cBhvr>
                                        <p:cTn id="23" dur="2000"/>
                                        <p:tgtEl>
                                          <p:spTgt spid="23564"/>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23566"/>
                                        </p:tgtEl>
                                        <p:attrNameLst>
                                          <p:attrName>style.visibility</p:attrName>
                                        </p:attrNameLst>
                                      </p:cBhvr>
                                      <p:to>
                                        <p:strVal val="visible"/>
                                      </p:to>
                                    </p:set>
                                    <p:animEffect transition="in" filter="fade">
                                      <p:cBhvr>
                                        <p:cTn id="27" dur="2000"/>
                                        <p:tgtEl>
                                          <p:spTgt spid="23566"/>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23568"/>
                                        </p:tgtEl>
                                        <p:attrNameLst>
                                          <p:attrName>style.visibility</p:attrName>
                                        </p:attrNameLst>
                                      </p:cBhvr>
                                      <p:to>
                                        <p:strVal val="visible"/>
                                      </p:to>
                                    </p:set>
                                    <p:animEffect transition="in" filter="fade">
                                      <p:cBhvr>
                                        <p:cTn id="31" dur="2000"/>
                                        <p:tgtEl>
                                          <p:spTgt spid="23568"/>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23570"/>
                                        </p:tgtEl>
                                        <p:attrNameLst>
                                          <p:attrName>style.visibility</p:attrName>
                                        </p:attrNameLst>
                                      </p:cBhvr>
                                      <p:to>
                                        <p:strVal val="visible"/>
                                      </p:to>
                                    </p:set>
                                    <p:animEffect transition="in" filter="fade">
                                      <p:cBhvr>
                                        <p:cTn id="35" dur="2000"/>
                                        <p:tgtEl>
                                          <p:spTgt spid="23570"/>
                                        </p:tgtEl>
                                      </p:cBhvr>
                                    </p:animEffect>
                                  </p:childTnLst>
                                </p:cTn>
                              </p:par>
                            </p:childTnLst>
                          </p:cTn>
                        </p:par>
                        <p:par>
                          <p:cTn id="36" fill="hold">
                            <p:stCondLst>
                              <p:cond delay="14500"/>
                            </p:stCondLst>
                            <p:childTnLst>
                              <p:par>
                                <p:cTn id="37" presetID="10" presetClass="entr" presetSubtype="0" fill="hold" nodeType="afterEffect">
                                  <p:stCondLst>
                                    <p:cond delay="0"/>
                                  </p:stCondLst>
                                  <p:childTnLst>
                                    <p:set>
                                      <p:cBhvr>
                                        <p:cTn id="38" dur="1" fill="hold">
                                          <p:stCondLst>
                                            <p:cond delay="0"/>
                                          </p:stCondLst>
                                        </p:cTn>
                                        <p:tgtEl>
                                          <p:spTgt spid="23572"/>
                                        </p:tgtEl>
                                        <p:attrNameLst>
                                          <p:attrName>style.visibility</p:attrName>
                                        </p:attrNameLst>
                                      </p:cBhvr>
                                      <p:to>
                                        <p:strVal val="visible"/>
                                      </p:to>
                                    </p:set>
                                    <p:animEffect transition="in" filter="fade">
                                      <p:cBhvr>
                                        <p:cTn id="39" dur="2000"/>
                                        <p:tgtEl>
                                          <p:spTgt spid="23572"/>
                                        </p:tgtEl>
                                      </p:cBhvr>
                                    </p:animEffect>
                                  </p:childTnLst>
                                </p:cTn>
                              </p:par>
                            </p:childTnLst>
                          </p:cTn>
                        </p:par>
                        <p:par>
                          <p:cTn id="40" fill="hold">
                            <p:stCondLst>
                              <p:cond delay="16500"/>
                            </p:stCondLst>
                            <p:childTnLst>
                              <p:par>
                                <p:cTn id="41" presetID="10" presetClass="entr" presetSubtype="0" fill="hold" nodeType="afterEffect">
                                  <p:stCondLst>
                                    <p:cond delay="0"/>
                                  </p:stCondLst>
                                  <p:childTnLst>
                                    <p:set>
                                      <p:cBhvr>
                                        <p:cTn id="42" dur="1" fill="hold">
                                          <p:stCondLst>
                                            <p:cond delay="0"/>
                                          </p:stCondLst>
                                        </p:cTn>
                                        <p:tgtEl>
                                          <p:spTgt spid="23574"/>
                                        </p:tgtEl>
                                        <p:attrNameLst>
                                          <p:attrName>style.visibility</p:attrName>
                                        </p:attrNameLst>
                                      </p:cBhvr>
                                      <p:to>
                                        <p:strVal val="visible"/>
                                      </p:to>
                                    </p:set>
                                    <p:animEffect transition="in" filter="fade">
                                      <p:cBhvr>
                                        <p:cTn id="43" dur="2000"/>
                                        <p:tgtEl>
                                          <p:spTgt spid="23574"/>
                                        </p:tgtEl>
                                      </p:cBhvr>
                                    </p:animEffect>
                                  </p:childTnLst>
                                </p:cTn>
                              </p:par>
                            </p:childTnLst>
                          </p:cTn>
                        </p:par>
                        <p:par>
                          <p:cTn id="44" fill="hold">
                            <p:stCondLst>
                              <p:cond delay="18500"/>
                            </p:stCondLst>
                            <p:childTnLst>
                              <p:par>
                                <p:cTn id="45" presetID="10" presetClass="entr" presetSubtype="0" fill="hold" nodeType="afterEffect">
                                  <p:stCondLst>
                                    <p:cond delay="0"/>
                                  </p:stCondLst>
                                  <p:childTnLst>
                                    <p:set>
                                      <p:cBhvr>
                                        <p:cTn id="46" dur="1" fill="hold">
                                          <p:stCondLst>
                                            <p:cond delay="0"/>
                                          </p:stCondLst>
                                        </p:cTn>
                                        <p:tgtEl>
                                          <p:spTgt spid="23576"/>
                                        </p:tgtEl>
                                        <p:attrNameLst>
                                          <p:attrName>style.visibility</p:attrName>
                                        </p:attrNameLst>
                                      </p:cBhvr>
                                      <p:to>
                                        <p:strVal val="visible"/>
                                      </p:to>
                                    </p:set>
                                    <p:animEffect transition="in" filter="fade">
                                      <p:cBhvr>
                                        <p:cTn id="47" dur="2000"/>
                                        <p:tgtEl>
                                          <p:spTgt spid="23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Main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Objective: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04800" y="1600201"/>
            <a:ext cx="8534400" cy="2743200"/>
          </a:xfrm>
        </p:spPr>
        <p:txBody>
          <a:bodyPr>
            <a:normAutofit/>
          </a:bodyPr>
          <a:lstStyle/>
          <a:p>
            <a:pPr>
              <a:buNone/>
            </a:pPr>
            <a:r>
              <a:rPr lang="en-GB" sz="2400" dirty="0">
                <a:latin typeface="Times New Roman" pitchFamily="18" charset="0"/>
                <a:cs typeface="Times New Roman" pitchFamily="18" charset="0"/>
              </a:rPr>
              <a:t>The wider project objective is to create a systematic and structural approach for implementation of knowledge triangle principles, including sharing of knowledge, information and skills for joint exploitation of research capacities for sustainable growth based on innovation in WBC. </a:t>
            </a:r>
            <a:r>
              <a:rPr lang="en-GB" sz="2400" dirty="0" smtClean="0">
                <a:latin typeface="Times New Roman" pitchFamily="18" charset="0"/>
                <a:cs typeface="Times New Roman" pitchFamily="18" charset="0"/>
              </a:rPr>
              <a:t>The purpose is to create </a:t>
            </a:r>
            <a:r>
              <a:rPr lang="en-GB" sz="2400" dirty="0">
                <a:latin typeface="Times New Roman" pitchFamily="18" charset="0"/>
                <a:cs typeface="Times New Roman" pitchFamily="18" charset="0"/>
              </a:rPr>
              <a:t>institutional integration of education, research and innovation.</a:t>
            </a:r>
            <a:endParaRPr lang="en-US" sz="2400" dirty="0">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0" y="0"/>
            <a:ext cx="1066800" cy="381000"/>
          </a:xfrm>
          <a:prstGeom prst="rect">
            <a:avLst/>
          </a:prstGeom>
        </p:spPr>
      </p:pic>
      <p:pic>
        <p:nvPicPr>
          <p:cNvPr id="1034" name="Picture 10" descr="Arrow goal marketing objective success target icon -"/>
          <p:cNvPicPr>
            <a:picLocks noChangeAspect="1" noChangeArrowheads="1"/>
          </p:cNvPicPr>
          <p:nvPr/>
        </p:nvPicPr>
        <p:blipFill>
          <a:blip r:embed="rId3"/>
          <a:srcRect/>
          <a:stretch>
            <a:fillRect/>
          </a:stretch>
        </p:blipFill>
        <p:spPr bwMode="auto">
          <a:xfrm>
            <a:off x="3352800" y="3886200"/>
            <a:ext cx="2667000" cy="2667001"/>
          </a:xfrm>
          <a:prstGeom prst="rect">
            <a:avLst/>
          </a:prstGeom>
          <a:noFill/>
        </p:spPr>
      </p:pic>
      <p:pic>
        <p:nvPicPr>
          <p:cNvPr id="7" name="Picture 6"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Specific Project Objective/s: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GB" sz="2200" dirty="0">
                <a:latin typeface="Times New Roman" pitchFamily="18" charset="0"/>
                <a:cs typeface="Times New Roman" pitchFamily="18" charset="0"/>
              </a:rPr>
              <a:t>To create a structured </a:t>
            </a:r>
            <a:r>
              <a:rPr lang="en-GB" sz="2200" b="1" dirty="0">
                <a:latin typeface="Times New Roman" pitchFamily="18" charset="0"/>
                <a:cs typeface="Times New Roman" pitchFamily="18" charset="0"/>
              </a:rPr>
              <a:t>multi-country network </a:t>
            </a:r>
            <a:r>
              <a:rPr lang="en-GB" sz="2200" dirty="0">
                <a:latin typeface="Times New Roman" pitchFamily="18" charset="0"/>
                <a:cs typeface="Times New Roman" pitchFamily="18" charset="0"/>
              </a:rPr>
              <a:t>between the HEIs and industry sector in WBC countries with aims to exploit the full value of collaboration and cooperation (open innovation), making an impact to academia, business and society.</a:t>
            </a:r>
            <a:endParaRPr lang="en-US" sz="2200" dirty="0">
              <a:latin typeface="Times New Roman" pitchFamily="18" charset="0"/>
              <a:cs typeface="Times New Roman" pitchFamily="18" charset="0"/>
            </a:endParaRPr>
          </a:p>
          <a:p>
            <a:r>
              <a:rPr lang="en-GB" sz="2200" dirty="0">
                <a:latin typeface="Times New Roman" pitchFamily="18" charset="0"/>
                <a:cs typeface="Times New Roman" pitchFamily="18" charset="0"/>
              </a:rPr>
              <a:t>To set-up </a:t>
            </a:r>
            <a:r>
              <a:rPr lang="en-GB" sz="2200" b="1" dirty="0">
                <a:latin typeface="Times New Roman" pitchFamily="18" charset="0"/>
                <a:cs typeface="Times New Roman" pitchFamily="18" charset="0"/>
              </a:rPr>
              <a:t>5 Knowledge - Innovation Centres </a:t>
            </a:r>
            <a:r>
              <a:rPr lang="en-GB" sz="2200" dirty="0">
                <a:latin typeface="Times New Roman" pitchFamily="18" charset="0"/>
                <a:cs typeface="Times New Roman" pitchFamily="18" charset="0"/>
              </a:rPr>
              <a:t>at WBC </a:t>
            </a:r>
            <a:r>
              <a:rPr lang="en-GB" sz="2200" dirty="0" smtClean="0">
                <a:latin typeface="Times New Roman" pitchFamily="18" charset="0"/>
                <a:cs typeface="Times New Roman" pitchFamily="18" charset="0"/>
              </a:rPr>
              <a:t>in HEIs </a:t>
            </a:r>
            <a:r>
              <a:rPr lang="en-GB" sz="2200" dirty="0">
                <a:latin typeface="Times New Roman" pitchFamily="18" charset="0"/>
                <a:cs typeface="Times New Roman" pitchFamily="18" charset="0"/>
              </a:rPr>
              <a:t>with aim to manage knowledge triangle activities in WBC, supported by the innovative cooperation </a:t>
            </a:r>
            <a:r>
              <a:rPr lang="en-GB" sz="2200" dirty="0" smtClean="0">
                <a:latin typeface="Times New Roman" pitchFamily="18" charset="0"/>
                <a:cs typeface="Times New Roman" pitchFamily="18" charset="0"/>
              </a:rPr>
              <a:t>platform.</a:t>
            </a:r>
            <a:endParaRPr lang="en-US" sz="2200" dirty="0">
              <a:latin typeface="Times New Roman" pitchFamily="18" charset="0"/>
              <a:cs typeface="Times New Roman" pitchFamily="18" charset="0"/>
            </a:endParaRPr>
          </a:p>
          <a:p>
            <a:r>
              <a:rPr lang="en-GB" sz="2200" dirty="0">
                <a:latin typeface="Times New Roman" pitchFamily="18" charset="0"/>
                <a:cs typeface="Times New Roman" pitchFamily="18" charset="0"/>
              </a:rPr>
              <a:t>To create and implement professional programme in cooperation with industry sector in the field of Sustainable energy in 3 WBC </a:t>
            </a:r>
            <a:r>
              <a:rPr lang="en-GB" sz="2200" dirty="0" smtClean="0">
                <a:latin typeface="Times New Roman" pitchFamily="18" charset="0"/>
                <a:cs typeface="Times New Roman" pitchFamily="18" charset="0"/>
              </a:rPr>
              <a:t>with HEIs involved.</a:t>
            </a:r>
            <a:endParaRPr lang="en-US" sz="2200" dirty="0">
              <a:latin typeface="Times New Roman" pitchFamily="18" charset="0"/>
              <a:cs typeface="Times New Roman" pitchFamily="18" charset="0"/>
            </a:endParaRPr>
          </a:p>
          <a:p>
            <a:r>
              <a:rPr lang="en-GB" sz="2200" dirty="0">
                <a:latin typeface="Times New Roman" pitchFamily="18" charset="0"/>
                <a:cs typeface="Times New Roman" pitchFamily="18" charset="0"/>
              </a:rPr>
              <a:t>To increase awareness on knowledge triangle importance in Albania, Bosnia and </a:t>
            </a:r>
            <a:r>
              <a:rPr lang="en-GB" sz="2200" dirty="0" smtClean="0">
                <a:latin typeface="Times New Roman" pitchFamily="18" charset="0"/>
                <a:cs typeface="Times New Roman" pitchFamily="18" charset="0"/>
              </a:rPr>
              <a:t>Kosovo.</a:t>
            </a:r>
            <a:endParaRPr lang="en-US" sz="2200" dirty="0">
              <a:latin typeface="Times New Roman" pitchFamily="18" charset="0"/>
              <a:cs typeface="Times New Roman"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0" y="0"/>
            <a:ext cx="1066800" cy="381000"/>
          </a:xfrm>
          <a:prstGeom prst="rect">
            <a:avLst/>
          </a:prstGeom>
        </p:spPr>
      </p:pic>
      <p:pic>
        <p:nvPicPr>
          <p:cNvPr id="22530" name="Picture 2" descr="How to Set SMART Marketing Goals You Can Achieve"/>
          <p:cNvPicPr>
            <a:picLocks noChangeAspect="1" noChangeArrowheads="1"/>
          </p:cNvPicPr>
          <p:nvPr/>
        </p:nvPicPr>
        <p:blipFill>
          <a:blip r:embed="rId3"/>
          <a:srcRect/>
          <a:stretch>
            <a:fillRect/>
          </a:stretch>
        </p:blipFill>
        <p:spPr bwMode="auto">
          <a:xfrm>
            <a:off x="0" y="6172200"/>
            <a:ext cx="685800" cy="685800"/>
          </a:xfrm>
          <a:prstGeom prst="rect">
            <a:avLst/>
          </a:prstGeom>
          <a:noFill/>
        </p:spPr>
      </p:pic>
      <p:pic>
        <p:nvPicPr>
          <p:cNvPr id="8" name="Picture 7"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E</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xpected tangible results from the project in HEIs?</a:t>
            </a:r>
            <a:b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GB" sz="2200" b="1" dirty="0" smtClean="0">
                <a:latin typeface="Times New Roman" pitchFamily="18" charset="0"/>
                <a:cs typeface="Times New Roman" pitchFamily="18" charset="0"/>
              </a:rPr>
              <a:t>In </a:t>
            </a:r>
            <a:r>
              <a:rPr lang="en-GB" sz="2200" b="1" dirty="0">
                <a:latin typeface="Times New Roman" pitchFamily="18" charset="0"/>
                <a:cs typeface="Times New Roman" pitchFamily="18" charset="0"/>
              </a:rPr>
              <a:t>general, all institutions will achieve the following:</a:t>
            </a:r>
            <a:endParaRPr lang="en-US" sz="2200" b="1" dirty="0">
              <a:latin typeface="Times New Roman" pitchFamily="18" charset="0"/>
              <a:cs typeface="Times New Roman" pitchFamily="18" charset="0"/>
            </a:endParaRPr>
          </a:p>
          <a:p>
            <a:pPr>
              <a:buNone/>
            </a:pPr>
            <a:r>
              <a:rPr lang="en-GB" sz="2200" dirty="0">
                <a:latin typeface="Times New Roman" pitchFamily="18" charset="0"/>
                <a:cs typeface="Times New Roman" pitchFamily="18" charset="0"/>
              </a:rPr>
              <a:t>1. Build strategic partnerships with industry sector and other external stakeholders. More than 60 institutions will be involved in the Regional </a:t>
            </a:r>
            <a:r>
              <a:rPr lang="en-GB" sz="2200" dirty="0" smtClean="0">
                <a:latin typeface="Times New Roman" pitchFamily="18" charset="0"/>
                <a:cs typeface="Times New Roman" pitchFamily="18" charset="0"/>
              </a:rPr>
              <a:t>network;</a:t>
            </a:r>
            <a:endParaRPr lang="en-US" sz="2200" dirty="0">
              <a:latin typeface="Times New Roman" pitchFamily="18" charset="0"/>
              <a:cs typeface="Times New Roman" pitchFamily="18" charset="0"/>
            </a:endParaRPr>
          </a:p>
          <a:p>
            <a:pPr>
              <a:buNone/>
            </a:pPr>
            <a:r>
              <a:rPr lang="en-GB" sz="2200" dirty="0">
                <a:latin typeface="Times New Roman" pitchFamily="18" charset="0"/>
                <a:cs typeface="Times New Roman" pitchFamily="18" charset="0"/>
              </a:rPr>
              <a:t>2. Develop open innovation platform based on cooperation between HEIs and industry </a:t>
            </a:r>
            <a:r>
              <a:rPr lang="en-GB" sz="2200" dirty="0" smtClean="0">
                <a:latin typeface="Times New Roman" pitchFamily="18" charset="0"/>
                <a:cs typeface="Times New Roman" pitchFamily="18" charset="0"/>
              </a:rPr>
              <a:t>sector;</a:t>
            </a:r>
            <a:endParaRPr lang="en-US" sz="2200" dirty="0">
              <a:latin typeface="Times New Roman" pitchFamily="18" charset="0"/>
              <a:cs typeface="Times New Roman" pitchFamily="18" charset="0"/>
            </a:endParaRPr>
          </a:p>
          <a:p>
            <a:pPr>
              <a:buNone/>
            </a:pPr>
            <a:r>
              <a:rPr lang="en-GB" sz="2200" dirty="0">
                <a:latin typeface="Times New Roman" pitchFamily="18" charset="0"/>
                <a:cs typeface="Times New Roman" pitchFamily="18" charset="0"/>
              </a:rPr>
              <a:t>3. Promote the role of the creative economy based on innovation and research in developing </a:t>
            </a:r>
            <a:r>
              <a:rPr lang="en-GB" sz="2200" dirty="0" smtClean="0">
                <a:latin typeface="Times New Roman" pitchFamily="18" charset="0"/>
                <a:cs typeface="Times New Roman" pitchFamily="18" charset="0"/>
              </a:rPr>
              <a:t>society;</a:t>
            </a:r>
            <a:endParaRPr lang="en-US" sz="2200" dirty="0">
              <a:latin typeface="Times New Roman" pitchFamily="18" charset="0"/>
              <a:cs typeface="Times New Roman" pitchFamily="18" charset="0"/>
            </a:endParaRPr>
          </a:p>
          <a:p>
            <a:pPr>
              <a:buNone/>
            </a:pPr>
            <a:r>
              <a:rPr lang="en-GB" sz="2200" dirty="0">
                <a:latin typeface="Times New Roman" pitchFamily="18" charset="0"/>
                <a:cs typeface="Times New Roman" pitchFamily="18" charset="0"/>
              </a:rPr>
              <a:t>5. Enable lifelong learning through professional and executive education </a:t>
            </a:r>
            <a:r>
              <a:rPr lang="en-GB" sz="2200" dirty="0" smtClean="0">
                <a:latin typeface="Times New Roman" pitchFamily="18" charset="0"/>
                <a:cs typeface="Times New Roman" pitchFamily="18" charset="0"/>
              </a:rPr>
              <a:t>services;</a:t>
            </a:r>
            <a:endParaRPr lang="en-US" sz="2200" dirty="0">
              <a:latin typeface="Times New Roman" pitchFamily="18" charset="0"/>
              <a:cs typeface="Times New Roman" pitchFamily="18" charset="0"/>
            </a:endParaRPr>
          </a:p>
          <a:p>
            <a:pPr>
              <a:buNone/>
            </a:pPr>
            <a:r>
              <a:rPr lang="en-GB" sz="2200" dirty="0">
                <a:latin typeface="Times New Roman" pitchFamily="18" charset="0"/>
                <a:cs typeface="Times New Roman" pitchFamily="18" charset="0"/>
              </a:rPr>
              <a:t>6</a:t>
            </a:r>
            <a:r>
              <a:rPr lang="en-GB" sz="2200" dirty="0" smtClean="0">
                <a:latin typeface="Times New Roman" pitchFamily="18" charset="0"/>
                <a:cs typeface="Times New Roman" pitchFamily="18" charset="0"/>
              </a:rPr>
              <a:t>. </a:t>
            </a:r>
            <a:r>
              <a:rPr lang="en-GB" sz="2200" dirty="0">
                <a:latin typeface="Times New Roman" pitchFamily="18" charset="0"/>
                <a:cs typeface="Times New Roman" pitchFamily="18" charset="0"/>
              </a:rPr>
              <a:t>Contributing to the positive development of society at </a:t>
            </a:r>
            <a:r>
              <a:rPr lang="en-GB" sz="2200" dirty="0" smtClean="0">
                <a:latin typeface="Times New Roman" pitchFamily="18" charset="0"/>
                <a:cs typeface="Times New Roman" pitchFamily="18" charset="0"/>
              </a:rPr>
              <a:t>large.</a:t>
            </a:r>
          </a:p>
          <a:p>
            <a:pPr>
              <a:buNone/>
            </a:pP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381000"/>
          </a:xfrm>
          <a:prstGeom prst="rect">
            <a:avLst/>
          </a:prstGeom>
        </p:spPr>
      </p:pic>
      <p:pic>
        <p:nvPicPr>
          <p:cNvPr id="6" name="Picture 5" descr="C:\Users\User\Downloads\LogoVECTOR-page-001.jpg"/>
          <p:cNvPicPr/>
          <p:nvPr/>
        </p:nvPicPr>
        <p:blipFill>
          <a:blip r:embed="rId3"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Workpackages: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6" name="Diagram 5"/>
          <p:cNvGraphicFramePr/>
          <p:nvPr/>
        </p:nvGraphicFramePr>
        <p:xfrm>
          <a:off x="685800" y="1676400"/>
          <a:ext cx="7924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 name="Picture 19"/>
          <p:cNvPicPr/>
          <p:nvPr/>
        </p:nvPicPr>
        <p:blipFill>
          <a:blip r:embed="rId7"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8" name="Picture 7" descr="C:\Users\User\Downloads\LogoVECTOR-page-001.jpg"/>
          <p:cNvPicPr/>
          <p:nvPr/>
        </p:nvPicPr>
        <p:blipFill>
          <a:blip r:embed="rId8"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1828800"/>
            <a:ext cx="8077200" cy="4267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lvl="0" indent="-342900">
              <a:spcBef>
                <a:spcPct val="20000"/>
              </a:spcBef>
              <a:buFont typeface="Arial" pitchFamily="34" charset="0"/>
              <a:buChar char="•"/>
              <a:defRPr/>
            </a:pPr>
            <a:r>
              <a:rPr lang="en-US" sz="2400" dirty="0">
                <a:solidFill>
                  <a:schemeClr val="tx1"/>
                </a:solidFill>
                <a:latin typeface="Times New Roman" pitchFamily="18" charset="0"/>
                <a:cs typeface="Times New Roman" pitchFamily="18" charset="0"/>
              </a:rPr>
              <a:t>The aim of this WP is to analyze the current situation in knowledge triangle (education, research and innovation) at HEIs in WBC countries. </a:t>
            </a:r>
          </a:p>
          <a:p>
            <a:pPr marL="342900" lvl="0" indent="-342900">
              <a:spcBef>
                <a:spcPct val="20000"/>
              </a:spcBef>
              <a:buFont typeface="Arial" pitchFamily="34" charset="0"/>
              <a:buChar char="•"/>
              <a:defRPr/>
            </a:pPr>
            <a:r>
              <a:rPr lang="en-US" sz="2400" dirty="0">
                <a:solidFill>
                  <a:schemeClr val="tx1"/>
                </a:solidFill>
                <a:latin typeface="Times New Roman" pitchFamily="18" charset="0"/>
                <a:cs typeface="Times New Roman" pitchFamily="18" charset="0"/>
              </a:rPr>
              <a:t>Working teams will be created in each participating partner country institutions.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lvl="0" indent="-342900">
              <a:spcBef>
                <a:spcPct val="20000"/>
              </a:spcBef>
              <a:buFont typeface="Arial" pitchFamily="34" charset="0"/>
              <a:buChar char="•"/>
              <a:defRPr/>
            </a:pPr>
            <a:r>
              <a:rPr lang="en-GB" sz="2400" b="1" dirty="0">
                <a:solidFill>
                  <a:schemeClr val="tx1"/>
                </a:solidFill>
                <a:latin typeface="Times New Roman" pitchFamily="18" charset="0"/>
                <a:cs typeface="Times New Roman" pitchFamily="18" charset="0"/>
              </a:rPr>
              <a:t>Estimated Duration Date: 1</a:t>
            </a:r>
            <a:r>
              <a:rPr kumimoji="0" lang="el-GR"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5</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a:t>
            </a:r>
            <a:r>
              <a:rPr kumimoji="0" lang="el-GR"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-2020</a:t>
            </a:r>
            <a:r>
              <a:rPr kumimoji="0" lang="en-GB"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l-GR"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15</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-07-202</a:t>
            </a:r>
            <a:r>
              <a:rPr kumimoji="0" lang="el-GR"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a:t>
            </a: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lvl="0" indent="-342900">
              <a:spcBef>
                <a:spcPct val="20000"/>
              </a:spcBef>
              <a:buFont typeface="Arial" pitchFamily="34" charset="0"/>
              <a:buChar char="•"/>
              <a:defRPr/>
            </a:pPr>
            <a:r>
              <a:rPr lang="en-US" sz="2400" b="1" dirty="0">
                <a:solidFill>
                  <a:schemeClr val="tx1"/>
                </a:solidFill>
                <a:latin typeface="Times New Roman" pitchFamily="18" charset="0"/>
                <a:cs typeface="Times New Roman" pitchFamily="18" charset="0"/>
              </a:rPr>
              <a:t>Lead-</a:t>
            </a:r>
            <a:r>
              <a:rPr lang="en-US" sz="2400" dirty="0">
                <a:solidFill>
                  <a:schemeClr val="tx1"/>
                </a:solidFill>
                <a:latin typeface="Times New Roman" pitchFamily="18" charset="0"/>
                <a:cs typeface="Times New Roman" pitchFamily="18" charset="0"/>
              </a:rPr>
              <a:t>University of Novi Sad, </a:t>
            </a:r>
            <a:r>
              <a:rPr lang="en-US" sz="2400" b="1" dirty="0">
                <a:solidFill>
                  <a:schemeClr val="tx1"/>
                </a:solidFill>
                <a:latin typeface="Times New Roman" pitchFamily="18" charset="0"/>
                <a:cs typeface="Times New Roman" pitchFamily="18" charset="0"/>
              </a:rPr>
              <a:t>co-lead </a:t>
            </a:r>
            <a:r>
              <a:rPr lang="en-US" sz="2400" dirty="0">
                <a:solidFill>
                  <a:schemeClr val="tx1"/>
                </a:solidFill>
                <a:latin typeface="Times New Roman" pitchFamily="18" charset="0"/>
                <a:cs typeface="Times New Roman" pitchFamily="18" charset="0"/>
              </a:rPr>
              <a:t>-</a:t>
            </a:r>
            <a:r>
              <a:rPr lang="en-US" sz="2400" dirty="0" err="1" smtClean="0">
                <a:solidFill>
                  <a:schemeClr val="tx1"/>
                </a:solidFill>
                <a:latin typeface="Times New Roman" pitchFamily="18" charset="0"/>
                <a:cs typeface="Times New Roman" pitchFamily="18" charset="0"/>
              </a:rPr>
              <a:t>Aleksandër</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Moisiu</a:t>
            </a:r>
            <a:r>
              <a:rPr lang="en-US" sz="2400" dirty="0">
                <a:solidFill>
                  <a:schemeClr val="tx1"/>
                </a:solidFill>
                <a:latin typeface="Times New Roman" pitchFamily="18" charset="0"/>
                <a:cs typeface="Times New Roman" pitchFamily="18" charset="0"/>
              </a:rPr>
              <a:t> University </a:t>
            </a:r>
            <a:r>
              <a:rPr lang="en-US" sz="2400" dirty="0" err="1" smtClean="0">
                <a:solidFill>
                  <a:schemeClr val="tx1"/>
                </a:solidFill>
                <a:latin typeface="Times New Roman" pitchFamily="18" charset="0"/>
                <a:cs typeface="Times New Roman" pitchFamily="18" charset="0"/>
              </a:rPr>
              <a:t>Durrës</a:t>
            </a:r>
            <a:r>
              <a:rPr lang="en-US" sz="2400" dirty="0">
                <a:solidFill>
                  <a:schemeClr val="tx1"/>
                </a:solidFill>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nvGrpSpPr>
          <p:cNvPr id="2" name="Group 5"/>
          <p:cNvGrpSpPr/>
          <p:nvPr/>
        </p:nvGrpSpPr>
        <p:grpSpPr>
          <a:xfrm>
            <a:off x="914400" y="762000"/>
            <a:ext cx="7162800" cy="685800"/>
            <a:chOff x="609600" y="3060753"/>
            <a:chExt cx="7924799" cy="736494"/>
          </a:xfrm>
        </p:grpSpPr>
        <p:grpSp>
          <p:nvGrpSpPr>
            <p:cNvPr id="3" name="Group 5"/>
            <p:cNvGrpSpPr/>
            <p:nvPr/>
          </p:nvGrpSpPr>
          <p:grpSpPr>
            <a:xfrm>
              <a:off x="609600" y="3060753"/>
              <a:ext cx="515546" cy="736494"/>
              <a:chOff x="0" y="652617"/>
              <a:chExt cx="515546" cy="736494"/>
            </a:xfrm>
          </p:grpSpPr>
          <p:sp>
            <p:nvSpPr>
              <p:cNvPr id="11" name="Chevron 10"/>
              <p:cNvSpPr/>
              <p:nvPr/>
            </p:nvSpPr>
            <p:spPr>
              <a:xfrm rot="5400000">
                <a:off x="-110474" y="763091"/>
                <a:ext cx="736494" cy="515546"/>
              </a:xfrm>
              <a:prstGeom prst="chevron">
                <a:avLst/>
              </a:prstGeom>
            </p:spPr>
            <p:style>
              <a:lnRef idx="1">
                <a:schemeClr val="accent2">
                  <a:hueOff val="780253"/>
                  <a:satOff val="-973"/>
                  <a:lumOff val="229"/>
                  <a:alphaOff val="0"/>
                </a:schemeClr>
              </a:lnRef>
              <a:fillRef idx="3">
                <a:schemeClr val="accent2">
                  <a:hueOff val="780253"/>
                  <a:satOff val="-973"/>
                  <a:lumOff val="229"/>
                  <a:alphaOff val="0"/>
                </a:schemeClr>
              </a:fillRef>
              <a:effectRef idx="3">
                <a:schemeClr val="accent2">
                  <a:hueOff val="780253"/>
                  <a:satOff val="-973"/>
                  <a:lumOff val="229"/>
                  <a:alphaOff val="0"/>
                </a:schemeClr>
              </a:effectRef>
              <a:fontRef idx="minor">
                <a:schemeClr val="lt1"/>
              </a:fontRef>
            </p:style>
          </p:sp>
          <p:sp>
            <p:nvSpPr>
              <p:cNvPr id="12" name="Chevron 4"/>
              <p:cNvSpPr/>
              <p:nvPr/>
            </p:nvSpPr>
            <p:spPr>
              <a:xfrm>
                <a:off x="0" y="910390"/>
                <a:ext cx="515546" cy="220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WP1</a:t>
                </a:r>
                <a:endParaRPr lang="en-US" sz="1400" kern="1200" dirty="0"/>
              </a:p>
            </p:txBody>
          </p:sp>
        </p:grpSp>
        <p:grpSp>
          <p:nvGrpSpPr>
            <p:cNvPr id="5" name="Group 6"/>
            <p:cNvGrpSpPr/>
            <p:nvPr/>
          </p:nvGrpSpPr>
          <p:grpSpPr>
            <a:xfrm>
              <a:off x="1125146" y="3060754"/>
              <a:ext cx="7409253" cy="478721"/>
              <a:chOff x="515546" y="652618"/>
              <a:chExt cx="7409253" cy="478721"/>
            </a:xfrm>
          </p:grpSpPr>
          <p:sp>
            <p:nvSpPr>
              <p:cNvPr id="9" name="Round Same Side Corner Rectangle 8"/>
              <p:cNvSpPr/>
              <p:nvPr/>
            </p:nvSpPr>
            <p:spPr>
              <a:xfrm rot="5400000">
                <a:off x="3980812" y="-2812648"/>
                <a:ext cx="478721" cy="7409253"/>
              </a:xfrm>
              <a:prstGeom prst="round2SameRect">
                <a:avLst/>
              </a:prstGeom>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5547" y="675986"/>
                <a:ext cx="7385884" cy="431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en-GB" sz="2800" b="1" dirty="0" smtClean="0">
                    <a:latin typeface="Times New Roman" pitchFamily="18" charset="0"/>
                    <a:cs typeface="Times New Roman" pitchFamily="18" charset="0"/>
                  </a:rPr>
                  <a:t>PREPARATION</a:t>
                </a:r>
                <a:endParaRPr lang="en-US" sz="2800" kern="1200" dirty="0"/>
              </a:p>
            </p:txBody>
          </p:sp>
        </p:grpSp>
      </p:grpSp>
      <p:sp>
        <p:nvSpPr>
          <p:cNvPr id="13" name="TextBox 12"/>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sp>
        <p:nvSpPr>
          <p:cNvPr id="15" name="Rectangle 14"/>
          <p:cNvSpPr/>
          <p:nvPr/>
        </p:nvSpPr>
        <p:spPr>
          <a:xfrm>
            <a:off x="4419600" y="4267200"/>
            <a:ext cx="3124200" cy="533400"/>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8" descr="Check clipart translucent, Check translucent Transparent FREE for download  on WebStockReview 2021"/>
          <p:cNvPicPr>
            <a:picLocks noChangeAspect="1" noChangeArrowheads="1"/>
          </p:cNvPicPr>
          <p:nvPr/>
        </p:nvPicPr>
        <p:blipFill>
          <a:blip r:embed="rId3" cstate="print"/>
          <a:srcRect/>
          <a:stretch>
            <a:fillRect/>
          </a:stretch>
        </p:blipFill>
        <p:spPr bwMode="auto">
          <a:xfrm>
            <a:off x="7543800" y="4114800"/>
            <a:ext cx="607886" cy="644972"/>
          </a:xfrm>
          <a:prstGeom prst="rect">
            <a:avLst/>
          </a:prstGeom>
          <a:noFill/>
        </p:spPr>
      </p:pic>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8" name="Picture 17"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latin typeface="Times New Roman" pitchFamily="18" charset="0"/>
                <a:cs typeface="Times New Roman" pitchFamily="18" charset="0"/>
              </a:rPr>
              <a:t>Networking between higher education &amp; research institutions and industrial/business stakeholders.</a:t>
            </a:r>
          </a:p>
          <a:p>
            <a:r>
              <a:rPr lang="en-GB" b="1" dirty="0" smtClean="0">
                <a:latin typeface="Times New Roman" pitchFamily="18" charset="0"/>
                <a:cs typeface="Times New Roman" pitchFamily="18" charset="0"/>
              </a:rPr>
              <a:t>Estimated Duration Date: </a:t>
            </a:r>
          </a:p>
          <a:p>
            <a:pPr>
              <a:buNone/>
            </a:pPr>
            <a:r>
              <a:rPr lang="en-GB"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15-</a:t>
            </a:r>
            <a:r>
              <a:rPr lang="el-GR" dirty="0" smtClean="0">
                <a:latin typeface="Times New Roman" pitchFamily="18" charset="0"/>
                <a:cs typeface="Times New Roman" pitchFamily="18" charset="0"/>
              </a:rPr>
              <a:t>03</a:t>
            </a:r>
            <a:r>
              <a:rPr lang="en-US" dirty="0" smtClean="0">
                <a:latin typeface="Times New Roman" pitchFamily="18" charset="0"/>
                <a:cs typeface="Times New Roman" pitchFamily="18" charset="0"/>
              </a:rPr>
              <a:t>-202</a:t>
            </a:r>
            <a:r>
              <a:rPr lang="el-GR"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1</a:t>
            </a:r>
            <a:r>
              <a:rPr lang="el-GR"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-11-2023</a:t>
            </a:r>
            <a:endParaRPr lang="en-GB"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Lead-</a:t>
            </a:r>
            <a:r>
              <a:rPr lang="en-US" dirty="0" smtClean="0">
                <a:latin typeface="Times New Roman" pitchFamily="18" charset="0"/>
                <a:cs typeface="Times New Roman" pitchFamily="18" charset="0"/>
              </a:rPr>
              <a:t>University of </a:t>
            </a:r>
            <a:r>
              <a:rPr lang="en-US" dirty="0" err="1" smtClean="0">
                <a:latin typeface="Times New Roman" pitchFamily="18" charset="0"/>
                <a:cs typeface="Times New Roman" pitchFamily="18" charset="0"/>
              </a:rPr>
              <a:t>Dzemal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Bijedic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Mostar</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co-lead- </a:t>
            </a:r>
            <a:r>
              <a:rPr lang="en-US" dirty="0" smtClean="0">
                <a:latin typeface="Times New Roman" pitchFamily="18" charset="0"/>
                <a:cs typeface="Times New Roman" pitchFamily="18" charset="0"/>
              </a:rPr>
              <a:t>Polytechnic University of Tirana</a:t>
            </a:r>
            <a:r>
              <a:rPr lang="en-GB"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pSp>
        <p:nvGrpSpPr>
          <p:cNvPr id="2" name="Group 12"/>
          <p:cNvGrpSpPr/>
          <p:nvPr/>
        </p:nvGrpSpPr>
        <p:grpSpPr>
          <a:xfrm>
            <a:off x="914400" y="762000"/>
            <a:ext cx="7162800" cy="685800"/>
            <a:chOff x="609600" y="3060753"/>
            <a:chExt cx="7924799" cy="736494"/>
          </a:xfrm>
        </p:grpSpPr>
        <p:grpSp>
          <p:nvGrpSpPr>
            <p:cNvPr id="4" name="Group 5"/>
            <p:cNvGrpSpPr/>
            <p:nvPr/>
          </p:nvGrpSpPr>
          <p:grpSpPr>
            <a:xfrm>
              <a:off x="609600" y="3060753"/>
              <a:ext cx="515546" cy="736494"/>
              <a:chOff x="0" y="652617"/>
              <a:chExt cx="515546" cy="736494"/>
            </a:xfrm>
          </p:grpSpPr>
          <p:sp>
            <p:nvSpPr>
              <p:cNvPr id="10" name="Chevron 9"/>
              <p:cNvSpPr/>
              <p:nvPr/>
            </p:nvSpPr>
            <p:spPr>
              <a:xfrm rot="5400000">
                <a:off x="-110474" y="763091"/>
                <a:ext cx="736494" cy="515546"/>
              </a:xfrm>
              <a:prstGeom prst="chevron">
                <a:avLst/>
              </a:prstGeom>
            </p:spPr>
            <p:style>
              <a:lnRef idx="1">
                <a:schemeClr val="accent2">
                  <a:hueOff val="780253"/>
                  <a:satOff val="-973"/>
                  <a:lumOff val="229"/>
                  <a:alphaOff val="0"/>
                </a:schemeClr>
              </a:lnRef>
              <a:fillRef idx="3">
                <a:schemeClr val="accent2">
                  <a:hueOff val="780253"/>
                  <a:satOff val="-973"/>
                  <a:lumOff val="229"/>
                  <a:alphaOff val="0"/>
                </a:schemeClr>
              </a:fillRef>
              <a:effectRef idx="3">
                <a:schemeClr val="accent2">
                  <a:hueOff val="780253"/>
                  <a:satOff val="-973"/>
                  <a:lumOff val="229"/>
                  <a:alphaOff val="0"/>
                </a:schemeClr>
              </a:effectRef>
              <a:fontRef idx="minor">
                <a:schemeClr val="lt1"/>
              </a:fontRef>
            </p:style>
          </p:sp>
          <p:sp>
            <p:nvSpPr>
              <p:cNvPr id="11" name="Chevron 4"/>
              <p:cNvSpPr/>
              <p:nvPr/>
            </p:nvSpPr>
            <p:spPr>
              <a:xfrm>
                <a:off x="0" y="910390"/>
                <a:ext cx="515546" cy="220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WP2</a:t>
                </a:r>
                <a:endParaRPr lang="en-US" sz="1400" kern="1200" dirty="0"/>
              </a:p>
            </p:txBody>
          </p:sp>
        </p:grpSp>
        <p:grpSp>
          <p:nvGrpSpPr>
            <p:cNvPr id="5" name="Group 6"/>
            <p:cNvGrpSpPr/>
            <p:nvPr/>
          </p:nvGrpSpPr>
          <p:grpSpPr>
            <a:xfrm>
              <a:off x="1125146" y="3060754"/>
              <a:ext cx="7409253" cy="478721"/>
              <a:chOff x="515546" y="652618"/>
              <a:chExt cx="7409253" cy="478721"/>
            </a:xfrm>
          </p:grpSpPr>
          <p:sp>
            <p:nvSpPr>
              <p:cNvPr id="8" name="Round Same Side Corner Rectangle 7"/>
              <p:cNvSpPr/>
              <p:nvPr/>
            </p:nvSpPr>
            <p:spPr>
              <a:xfrm rot="5400000">
                <a:off x="3980812" y="-2812648"/>
                <a:ext cx="478721" cy="7409253"/>
              </a:xfrm>
              <a:prstGeom prst="round2SameRect">
                <a:avLst/>
              </a:prstGeom>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Round Same Side Corner Rectangle 6"/>
              <p:cNvSpPr/>
              <p:nvPr/>
            </p:nvSpPr>
            <p:spPr>
              <a:xfrm>
                <a:off x="515547" y="675986"/>
                <a:ext cx="7385884" cy="431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en-GB" sz="2800" b="1" kern="1200" dirty="0" smtClean="0">
                    <a:latin typeface="Times New Roman" pitchFamily="18" charset="0"/>
                    <a:cs typeface="Times New Roman" pitchFamily="18" charset="0"/>
                  </a:rPr>
                  <a:t>DEVELOPMENT</a:t>
                </a:r>
                <a:endParaRPr lang="en-US" sz="2800" kern="1200" dirty="0"/>
              </a:p>
            </p:txBody>
          </p:sp>
        </p:grpSp>
      </p:grpSp>
      <p:sp>
        <p:nvSpPr>
          <p:cNvPr id="14" name="TextBox 13"/>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sp>
        <p:nvSpPr>
          <p:cNvPr id="16" name="Rectangle 15"/>
          <p:cNvSpPr/>
          <p:nvPr/>
        </p:nvSpPr>
        <p:spPr>
          <a:xfrm>
            <a:off x="2438400" y="3733800"/>
            <a:ext cx="4495800" cy="685800"/>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8" descr="Check clipart translucent, Check translucent Transparent FREE for download  on WebStockReview 2021"/>
          <p:cNvPicPr>
            <a:picLocks noChangeAspect="1" noChangeArrowheads="1"/>
          </p:cNvPicPr>
          <p:nvPr/>
        </p:nvPicPr>
        <p:blipFill>
          <a:blip r:embed="rId3" cstate="print"/>
          <a:srcRect/>
          <a:stretch>
            <a:fillRect/>
          </a:stretch>
        </p:blipFill>
        <p:spPr bwMode="auto">
          <a:xfrm>
            <a:off x="7086600" y="3657600"/>
            <a:ext cx="607886" cy="644972"/>
          </a:xfrm>
          <a:prstGeom prst="rect">
            <a:avLst/>
          </a:prstGeom>
          <a:noFill/>
        </p:spPr>
      </p:pic>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9" name="Picture 18"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799"/>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US" dirty="0" smtClean="0">
                <a:solidFill>
                  <a:schemeClr val="tx1"/>
                </a:solidFill>
                <a:latin typeface="Times New Roman" pitchFamily="18" charset="0"/>
                <a:cs typeface="Times New Roman" pitchFamily="18" charset="0"/>
              </a:rPr>
              <a:t>Creation of Knowledge-Innovation Centers(KIC)at WBC universities;</a:t>
            </a:r>
            <a:endParaRPr lang="en-GB"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Two centers </a:t>
            </a:r>
            <a:r>
              <a:rPr lang="en-US" dirty="0" smtClean="0">
                <a:solidFill>
                  <a:schemeClr val="tx1"/>
                </a:solidFill>
                <a:latin typeface="Times New Roman" pitchFamily="18" charset="0"/>
                <a:cs typeface="Times New Roman" pitchFamily="18" charset="0"/>
              </a:rPr>
              <a:t>will be created in B&amp;H, </a:t>
            </a:r>
            <a:r>
              <a:rPr lang="en-US" b="1" dirty="0" smtClean="0">
                <a:solidFill>
                  <a:schemeClr val="tx1"/>
                </a:solidFill>
                <a:latin typeface="Times New Roman" pitchFamily="18" charset="0"/>
                <a:cs typeface="Times New Roman" pitchFamily="18" charset="0"/>
              </a:rPr>
              <a:t>One center </a:t>
            </a:r>
            <a:r>
              <a:rPr lang="en-US" dirty="0" smtClean="0">
                <a:solidFill>
                  <a:schemeClr val="tx1"/>
                </a:solidFill>
                <a:latin typeface="Times New Roman" pitchFamily="18" charset="0"/>
                <a:cs typeface="Times New Roman" pitchFamily="18" charset="0"/>
              </a:rPr>
              <a:t>will be created in Albania (UET) and </a:t>
            </a:r>
            <a:r>
              <a:rPr lang="en-US" b="1" dirty="0" smtClean="0">
                <a:solidFill>
                  <a:schemeClr val="tx1"/>
                </a:solidFill>
                <a:latin typeface="Times New Roman" pitchFamily="18" charset="0"/>
                <a:cs typeface="Times New Roman" pitchFamily="18" charset="0"/>
              </a:rPr>
              <a:t>Two Centers </a:t>
            </a:r>
            <a:r>
              <a:rPr lang="en-US" dirty="0" smtClean="0">
                <a:solidFill>
                  <a:schemeClr val="tx1"/>
                </a:solidFill>
                <a:latin typeface="Times New Roman" pitchFamily="18" charset="0"/>
                <a:cs typeface="Times New Roman" pitchFamily="18" charset="0"/>
              </a:rPr>
              <a:t>will be created in Kosovo;</a:t>
            </a:r>
          </a:p>
          <a:p>
            <a:r>
              <a:rPr lang="en-US" dirty="0" smtClean="0">
                <a:solidFill>
                  <a:schemeClr val="tx1"/>
                </a:solidFill>
                <a:latin typeface="Times New Roman" pitchFamily="18" charset="0"/>
                <a:cs typeface="Times New Roman" pitchFamily="18" charset="0"/>
              </a:rPr>
              <a:t>One of the roles of those centers will be to create interaction between academia, research institutions and industry sector at national and regional level in cooperation and support of all HEIs involved in the application.</a:t>
            </a:r>
            <a:endParaRPr lang="en-GB" dirty="0" smtClean="0">
              <a:solidFill>
                <a:schemeClr val="tx1"/>
              </a:solidFill>
              <a:latin typeface="Times New Roman" pitchFamily="18" charset="0"/>
              <a:cs typeface="Times New Roman" pitchFamily="18" charset="0"/>
            </a:endParaRPr>
          </a:p>
          <a:p>
            <a:pPr>
              <a:buNone/>
            </a:pPr>
            <a:endParaRPr lang="en-US" dirty="0" smtClean="0">
              <a:solidFill>
                <a:schemeClr val="tx1"/>
              </a:solidFill>
              <a:latin typeface="Times New Roman" pitchFamily="18" charset="0"/>
              <a:cs typeface="Times New Roman" pitchFamily="18" charset="0"/>
            </a:endParaRPr>
          </a:p>
          <a:p>
            <a:r>
              <a:rPr lang="en-GB" b="1" dirty="0" smtClean="0">
                <a:solidFill>
                  <a:schemeClr val="tx1"/>
                </a:solidFill>
                <a:latin typeface="Times New Roman" pitchFamily="18" charset="0"/>
                <a:cs typeface="Times New Roman" pitchFamily="18" charset="0"/>
              </a:rPr>
              <a:t>Estimated Duration Date: </a:t>
            </a:r>
            <a:r>
              <a:rPr lang="en-GB" sz="2400" b="1" dirty="0" smtClean="0">
                <a:solidFill>
                  <a:schemeClr val="tx1"/>
                </a:solidFill>
                <a:latin typeface="Times New Roman" pitchFamily="18" charset="0"/>
                <a:cs typeface="Times New Roman" pitchFamily="18" charset="0"/>
              </a:rPr>
              <a:t>1</a:t>
            </a:r>
            <a:r>
              <a:rPr lang="en-US" sz="2400" dirty="0" smtClean="0">
                <a:solidFill>
                  <a:schemeClr val="tx1"/>
                </a:solidFill>
                <a:latin typeface="Times New Roman" pitchFamily="18" charset="0"/>
                <a:cs typeface="Times New Roman" pitchFamily="18" charset="0"/>
              </a:rPr>
              <a:t>5-</a:t>
            </a:r>
            <a:r>
              <a:rPr lang="el-GR" sz="2400" dirty="0" smtClean="0">
                <a:solidFill>
                  <a:schemeClr val="tx1"/>
                </a:solidFill>
                <a:latin typeface="Times New Roman" pitchFamily="18" charset="0"/>
                <a:cs typeface="Times New Roman" pitchFamily="18" charset="0"/>
              </a:rPr>
              <a:t>09</a:t>
            </a:r>
            <a:r>
              <a:rPr lang="en-US" sz="2400" dirty="0" smtClean="0">
                <a:solidFill>
                  <a:schemeClr val="tx1"/>
                </a:solidFill>
                <a:latin typeface="Times New Roman" pitchFamily="18" charset="0"/>
                <a:cs typeface="Times New Roman" pitchFamily="18" charset="0"/>
              </a:rPr>
              <a:t>-2021:1</a:t>
            </a:r>
            <a:r>
              <a:rPr lang="el-GR" sz="2400" dirty="0" smtClean="0">
                <a:solidFill>
                  <a:schemeClr val="tx1"/>
                </a:solidFill>
                <a:latin typeface="Times New Roman" pitchFamily="18" charset="0"/>
                <a:cs typeface="Times New Roman" pitchFamily="18" charset="0"/>
              </a:rPr>
              <a:t>4</a:t>
            </a:r>
            <a:r>
              <a:rPr lang="en-US" sz="2400" dirty="0" smtClean="0">
                <a:solidFill>
                  <a:schemeClr val="tx1"/>
                </a:solidFill>
                <a:latin typeface="Times New Roman" pitchFamily="18" charset="0"/>
                <a:cs typeface="Times New Roman" pitchFamily="18" charset="0"/>
              </a:rPr>
              <a:t>-11-2023</a:t>
            </a:r>
            <a:endParaRPr lang="en-US"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Lead – </a:t>
            </a:r>
            <a:r>
              <a:rPr lang="en-US" dirty="0" smtClean="0">
                <a:solidFill>
                  <a:schemeClr val="tx1"/>
                </a:solidFill>
                <a:latin typeface="Times New Roman" pitchFamily="18" charset="0"/>
                <a:cs typeface="Times New Roman" pitchFamily="18" charset="0"/>
              </a:rPr>
              <a:t>International BURCH University,</a:t>
            </a:r>
          </a:p>
          <a:p>
            <a:pPr>
              <a:buNone/>
            </a:pPr>
            <a:r>
              <a:rPr lang="en-US" b="1" dirty="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   co-lead-</a:t>
            </a:r>
            <a:r>
              <a:rPr lang="en-US" dirty="0" smtClean="0">
                <a:solidFill>
                  <a:schemeClr val="tx1"/>
                </a:solidFill>
                <a:latin typeface="Times New Roman" pitchFamily="18" charset="0"/>
                <a:cs typeface="Times New Roman" pitchFamily="18" charset="0"/>
              </a:rPr>
              <a:t> Vienna University of Technology.</a:t>
            </a:r>
          </a:p>
          <a:p>
            <a:endParaRPr lang="en-US" dirty="0">
              <a:latin typeface="Times New Roman" pitchFamily="18" charset="0"/>
              <a:cs typeface="Times New Roman" pitchFamily="18" charset="0"/>
            </a:endParaRPr>
          </a:p>
        </p:txBody>
      </p:sp>
      <p:grpSp>
        <p:nvGrpSpPr>
          <p:cNvPr id="2" name="Group 6"/>
          <p:cNvGrpSpPr/>
          <p:nvPr/>
        </p:nvGrpSpPr>
        <p:grpSpPr>
          <a:xfrm>
            <a:off x="914400" y="762000"/>
            <a:ext cx="7162800" cy="685800"/>
            <a:chOff x="609600" y="3060753"/>
            <a:chExt cx="7924799" cy="736494"/>
          </a:xfrm>
        </p:grpSpPr>
        <p:grpSp>
          <p:nvGrpSpPr>
            <p:cNvPr id="4" name="Group 5"/>
            <p:cNvGrpSpPr/>
            <p:nvPr/>
          </p:nvGrpSpPr>
          <p:grpSpPr>
            <a:xfrm>
              <a:off x="609600" y="3060753"/>
              <a:ext cx="515546" cy="736494"/>
              <a:chOff x="0" y="652617"/>
              <a:chExt cx="515546" cy="736494"/>
            </a:xfrm>
          </p:grpSpPr>
          <p:sp>
            <p:nvSpPr>
              <p:cNvPr id="12" name="Chevron 11"/>
              <p:cNvSpPr/>
              <p:nvPr/>
            </p:nvSpPr>
            <p:spPr>
              <a:xfrm rot="5400000">
                <a:off x="-110474" y="763091"/>
                <a:ext cx="736494" cy="515546"/>
              </a:xfrm>
              <a:prstGeom prst="chevron">
                <a:avLst/>
              </a:prstGeom>
            </p:spPr>
            <p:style>
              <a:lnRef idx="1">
                <a:schemeClr val="accent2">
                  <a:hueOff val="780253"/>
                  <a:satOff val="-973"/>
                  <a:lumOff val="229"/>
                  <a:alphaOff val="0"/>
                </a:schemeClr>
              </a:lnRef>
              <a:fillRef idx="3">
                <a:schemeClr val="accent2">
                  <a:hueOff val="780253"/>
                  <a:satOff val="-973"/>
                  <a:lumOff val="229"/>
                  <a:alphaOff val="0"/>
                </a:schemeClr>
              </a:fillRef>
              <a:effectRef idx="3">
                <a:schemeClr val="accent2">
                  <a:hueOff val="780253"/>
                  <a:satOff val="-973"/>
                  <a:lumOff val="229"/>
                  <a:alphaOff val="0"/>
                </a:schemeClr>
              </a:effectRef>
              <a:fontRef idx="minor">
                <a:schemeClr val="lt1"/>
              </a:fontRef>
            </p:style>
          </p:sp>
          <p:sp>
            <p:nvSpPr>
              <p:cNvPr id="13" name="Chevron 4"/>
              <p:cNvSpPr/>
              <p:nvPr/>
            </p:nvSpPr>
            <p:spPr>
              <a:xfrm>
                <a:off x="0" y="910390"/>
                <a:ext cx="515546" cy="220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Times New Roman" pitchFamily="18" charset="0"/>
                    <a:cs typeface="Times New Roman" pitchFamily="18" charset="0"/>
                  </a:rPr>
                  <a:t>WP3</a:t>
                </a:r>
                <a:endParaRPr lang="en-US" sz="1400" kern="1200" dirty="0"/>
              </a:p>
            </p:txBody>
          </p:sp>
        </p:grpSp>
        <p:grpSp>
          <p:nvGrpSpPr>
            <p:cNvPr id="5" name="Group 6"/>
            <p:cNvGrpSpPr/>
            <p:nvPr/>
          </p:nvGrpSpPr>
          <p:grpSpPr>
            <a:xfrm>
              <a:off x="1125146" y="3060754"/>
              <a:ext cx="7409253" cy="478721"/>
              <a:chOff x="515546" y="652618"/>
              <a:chExt cx="7409253" cy="478721"/>
            </a:xfrm>
          </p:grpSpPr>
          <p:sp>
            <p:nvSpPr>
              <p:cNvPr id="10" name="Round Same Side Corner Rectangle 9"/>
              <p:cNvSpPr/>
              <p:nvPr/>
            </p:nvSpPr>
            <p:spPr>
              <a:xfrm rot="5400000">
                <a:off x="3980812" y="-2812648"/>
                <a:ext cx="478721" cy="7409253"/>
              </a:xfrm>
              <a:prstGeom prst="round2SameRect">
                <a:avLst/>
              </a:prstGeom>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Round Same Side Corner Rectangle 6"/>
              <p:cNvSpPr/>
              <p:nvPr/>
            </p:nvSpPr>
            <p:spPr>
              <a:xfrm>
                <a:off x="515547" y="675986"/>
                <a:ext cx="7385884" cy="431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en-GB" sz="2800" b="1" kern="1200" dirty="0" smtClean="0">
                    <a:latin typeface="Times New Roman" pitchFamily="18" charset="0"/>
                    <a:cs typeface="Times New Roman" pitchFamily="18" charset="0"/>
                  </a:rPr>
                  <a:t>DEVELOPMENT</a:t>
                </a:r>
                <a:endParaRPr lang="en-US" sz="2800" kern="1200" dirty="0"/>
              </a:p>
            </p:txBody>
          </p:sp>
        </p:grpSp>
      </p:grpSp>
      <p:sp>
        <p:nvSpPr>
          <p:cNvPr id="14" name="TextBox 13"/>
          <p:cNvSpPr txBox="1"/>
          <p:nvPr/>
        </p:nvSpPr>
        <p:spPr>
          <a:xfrm>
            <a:off x="0" y="0"/>
            <a:ext cx="990600" cy="381000"/>
          </a:xfrm>
          <a:prstGeom prst="rect">
            <a:avLst/>
          </a:prstGeom>
          <a:noFill/>
        </p:spPr>
        <p:txBody>
          <a:bodyPr wrap="squar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KALCEA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8229600" y="0"/>
            <a:ext cx="914400" cy="304800"/>
          </a:xfrm>
          <a:prstGeom prst="rect">
            <a:avLst/>
          </a:prstGeom>
        </p:spPr>
      </p:pic>
      <p:sp>
        <p:nvSpPr>
          <p:cNvPr id="16" name="Rectangle 15"/>
          <p:cNvSpPr/>
          <p:nvPr/>
        </p:nvSpPr>
        <p:spPr>
          <a:xfrm>
            <a:off x="4495800" y="4953000"/>
            <a:ext cx="2438400" cy="381000"/>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8" descr="Check clipart translucent, Check translucent Transparent FREE for download  on WebStockReview 2021"/>
          <p:cNvPicPr>
            <a:picLocks noChangeAspect="1" noChangeArrowheads="1"/>
          </p:cNvPicPr>
          <p:nvPr/>
        </p:nvPicPr>
        <p:blipFill>
          <a:blip r:embed="rId3" cstate="print"/>
          <a:srcRect/>
          <a:stretch>
            <a:fillRect/>
          </a:stretch>
        </p:blipFill>
        <p:spPr bwMode="auto">
          <a:xfrm>
            <a:off x="7086600" y="4876800"/>
            <a:ext cx="457200" cy="485093"/>
          </a:xfrm>
          <a:prstGeom prst="rect">
            <a:avLst/>
          </a:prstGeom>
          <a:noFill/>
        </p:spPr>
      </p:pic>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 cy="457200"/>
          </a:xfrm>
          <a:prstGeom prst="rect">
            <a:avLst/>
          </a:prstGeom>
        </p:spPr>
      </p:pic>
      <p:pic>
        <p:nvPicPr>
          <p:cNvPr id="19" name="Picture 18" descr="C:\Users\User\Downloads\LogoVECTOR-page-001.jpg"/>
          <p:cNvPicPr/>
          <p:nvPr/>
        </p:nvPicPr>
        <p:blipFill>
          <a:blip r:embed="rId4" cstate="print"/>
          <a:srcRect/>
          <a:stretch>
            <a:fillRect/>
          </a:stretch>
        </p:blipFill>
        <p:spPr bwMode="auto">
          <a:xfrm>
            <a:off x="7543800" y="0"/>
            <a:ext cx="16002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1007</Words>
  <Application>Microsoft Office PowerPoint</Application>
  <PresentationFormat>On-screen Show (4:3)</PresentationFormat>
  <Paragraphs>125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Brush Script MT</vt:lpstr>
      <vt:lpstr>Calibri</vt:lpstr>
      <vt:lpstr>Times New Roman</vt:lpstr>
      <vt:lpstr>Office Theme</vt:lpstr>
      <vt:lpstr>Knowledge Triangle for a Low Carbon Economy KALCEA  618109 – EPP-1-2020-1-EL-EPPKA2-CBHE-JP</vt:lpstr>
      <vt:lpstr>Konsortium</vt:lpstr>
      <vt:lpstr>Main Objective:</vt:lpstr>
      <vt:lpstr>Specific Project Objective/s:</vt:lpstr>
      <vt:lpstr>  Expected tangible results from the project in HEIs?  </vt:lpstr>
      <vt:lpstr>Workpackages: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WP1: PREPARATION </vt:lpstr>
      <vt:lpstr>D.1.1. Best practices on the knowledge triangle in EU institutions</vt:lpstr>
      <vt:lpstr>D.1.2. Survey on the current situation of cooperation between HEIs and the business sector</vt:lpstr>
      <vt:lpstr>D.1.3. Report on the current situation of the knowledge triangle in each HEI of partner countries.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Uamd-Fb-Llambi</dc:creator>
  <cp:lastModifiedBy>Luciana</cp:lastModifiedBy>
  <cp:revision>6</cp:revision>
  <dcterms:created xsi:type="dcterms:W3CDTF">2021-05-20T11:54:39Z</dcterms:created>
  <dcterms:modified xsi:type="dcterms:W3CDTF">2021-10-02T11:24:46Z</dcterms:modified>
</cp:coreProperties>
</file>